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9"/>
  </p:notesMasterIdLst>
  <p:handoutMasterIdLst>
    <p:handoutMasterId r:id="rId40"/>
  </p:handoutMasterIdLst>
  <p:sldIdLst>
    <p:sldId id="256" r:id="rId2"/>
    <p:sldId id="318" r:id="rId3"/>
    <p:sldId id="270" r:id="rId4"/>
    <p:sldId id="446" r:id="rId5"/>
    <p:sldId id="447" r:id="rId6"/>
    <p:sldId id="293" r:id="rId7"/>
    <p:sldId id="292" r:id="rId8"/>
    <p:sldId id="433" r:id="rId9"/>
    <p:sldId id="291" r:id="rId10"/>
    <p:sldId id="257" r:id="rId11"/>
    <p:sldId id="271" r:id="rId12"/>
    <p:sldId id="272" r:id="rId13"/>
    <p:sldId id="294" r:id="rId14"/>
    <p:sldId id="316" r:id="rId15"/>
    <p:sldId id="317" r:id="rId16"/>
    <p:sldId id="283" r:id="rId17"/>
    <p:sldId id="320" r:id="rId18"/>
    <p:sldId id="322" r:id="rId19"/>
    <p:sldId id="284" r:id="rId20"/>
    <p:sldId id="287" r:id="rId21"/>
    <p:sldId id="295" r:id="rId22"/>
    <p:sldId id="296" r:id="rId23"/>
    <p:sldId id="297" r:id="rId24"/>
    <p:sldId id="298" r:id="rId25"/>
    <p:sldId id="299" r:id="rId26"/>
    <p:sldId id="300" r:id="rId27"/>
    <p:sldId id="301" r:id="rId28"/>
    <p:sldId id="302" r:id="rId29"/>
    <p:sldId id="279" r:id="rId30"/>
    <p:sldId id="303" r:id="rId31"/>
    <p:sldId id="319" r:id="rId32"/>
    <p:sldId id="323" r:id="rId33"/>
    <p:sldId id="304" r:id="rId34"/>
    <p:sldId id="312" r:id="rId35"/>
    <p:sldId id="448" r:id="rId36"/>
    <p:sldId id="449" r:id="rId37"/>
    <p:sldId id="258" r:id="rId38"/>
  </p:sldIdLst>
  <p:sldSz cx="12192000" cy="6858000"/>
  <p:notesSz cx="6794500" cy="9931400"/>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C7D2"/>
    <a:srgbClr val="3BA890"/>
    <a:srgbClr val="009CA6"/>
    <a:srgbClr val="0099C6"/>
    <a:srgbClr val="2D89B1"/>
    <a:srgbClr val="009BA8"/>
    <a:srgbClr val="0CC7D3"/>
    <a:srgbClr val="08CFB5"/>
    <a:srgbClr val="16C7D2"/>
    <a:srgbClr val="FDEF5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just forma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Inget format, tabellrutnä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99"/>
    <p:restoredTop sz="94669"/>
  </p:normalViewPr>
  <p:slideViewPr>
    <p:cSldViewPr snapToGrid="0" snapToObjects="1">
      <p:cViewPr varScale="1">
        <p:scale>
          <a:sx n="118" d="100"/>
          <a:sy n="118" d="100"/>
        </p:scale>
        <p:origin x="108" y="216"/>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47"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48645" y="0"/>
            <a:ext cx="2944283" cy="496570"/>
          </a:xfrm>
          <a:prstGeom prst="rect">
            <a:avLst/>
          </a:prstGeom>
        </p:spPr>
        <p:txBody>
          <a:bodyPr vert="horz" lIns="91440" tIns="45720" rIns="91440" bIns="45720" rtlCol="0"/>
          <a:lstStyle>
            <a:lvl1pPr algn="r">
              <a:defRPr sz="1200"/>
            </a:lvl1pPr>
          </a:lstStyle>
          <a:p>
            <a:fld id="{F6490402-8E07-BB4F-A189-6AD7200B2129}" type="datetime1">
              <a:rPr lang="en-US" smtClean="0"/>
              <a:pPr/>
              <a:t>1/22/2019</a:t>
            </a:fld>
            <a:endParaRPr lang="sv-SE"/>
          </a:p>
        </p:txBody>
      </p:sp>
      <p:sp>
        <p:nvSpPr>
          <p:cNvPr id="4" name="Platshållare för sidfot 3"/>
          <p:cNvSpPr>
            <a:spLocks noGrp="1"/>
          </p:cNvSpPr>
          <p:nvPr>
            <p:ph type="ftr" sz="quarter" idx="2"/>
          </p:nvPr>
        </p:nvSpPr>
        <p:spPr>
          <a:xfrm>
            <a:off x="0" y="9433106"/>
            <a:ext cx="2944283" cy="496570"/>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48645" y="9433106"/>
            <a:ext cx="2944283" cy="496570"/>
          </a:xfrm>
          <a:prstGeom prst="rect">
            <a:avLst/>
          </a:prstGeom>
        </p:spPr>
        <p:txBody>
          <a:bodyPr vert="horz" lIns="91440" tIns="45720" rIns="91440" bIns="45720" rtlCol="0" anchor="b"/>
          <a:lstStyle>
            <a:lvl1pPr algn="r">
              <a:defRPr sz="1200"/>
            </a:lvl1pPr>
          </a:lstStyle>
          <a:p>
            <a:fld id="{55891D49-AD30-AD49-8FCC-B045B8D02F0F}" type="slidenum">
              <a:rPr lang="sv-SE" smtClean="0"/>
              <a:pPr/>
              <a:t>‹#›</a:t>
            </a:fld>
            <a:endParaRPr lang="sv-SE"/>
          </a:p>
        </p:txBody>
      </p:sp>
    </p:spTree>
    <p:extLst>
      <p:ext uri="{BB962C8B-B14F-4D97-AF65-F5344CB8AC3E}">
        <p14:creationId xmlns:p14="http://schemas.microsoft.com/office/powerpoint/2010/main" val="15529339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69A8E3D5-343E-3741-80FE-788E6CEB802F}" type="datetime1">
              <a:rPr lang="en-US" smtClean="0"/>
              <a:pPr/>
              <a:t>1/22/2019</a:t>
            </a:fld>
            <a:endParaRPr lang="sv-SE"/>
          </a:p>
        </p:txBody>
      </p:sp>
      <p:sp>
        <p:nvSpPr>
          <p:cNvPr id="4" name="Platshållare för bildobjekt 3"/>
          <p:cNvSpPr>
            <a:spLocks noGrp="1" noRot="1" noChangeAspect="1"/>
          </p:cNvSpPr>
          <p:nvPr>
            <p:ph type="sldImg" idx="2"/>
          </p:nvPr>
        </p:nvSpPr>
        <p:spPr>
          <a:xfrm>
            <a:off x="87313" y="744538"/>
            <a:ext cx="6619875" cy="372427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A1FC25B8-6A37-0E42-AD12-4E95E5CB5205}" type="slidenum">
              <a:rPr lang="sv-SE" smtClean="0"/>
              <a:pPr/>
              <a:t>‹#›</a:t>
            </a:fld>
            <a:endParaRPr lang="sv-SE"/>
          </a:p>
        </p:txBody>
      </p:sp>
    </p:spTree>
    <p:extLst>
      <p:ext uri="{BB962C8B-B14F-4D97-AF65-F5344CB8AC3E}">
        <p14:creationId xmlns:p14="http://schemas.microsoft.com/office/powerpoint/2010/main" val="272415193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Skolans styrning</a:t>
            </a:r>
            <a:r>
              <a:rPr lang="sv-SE" baseline="0" dirty="0"/>
              <a:t> är teoretiskt orienterad, bra att ha med sig när vi sedan dyker ner i historien eftersom det alltid funnits en styrning. I dag har vi begrepp och teorier som kan hjälpa oss identifiera och kritiskt granska vad som styr skolan och lärarens arbete.</a:t>
            </a:r>
            <a:endParaRPr lang="sv-SE" dirty="0"/>
          </a:p>
        </p:txBody>
      </p:sp>
      <p:sp>
        <p:nvSpPr>
          <p:cNvPr id="4" name="Platshållare för bildnummer 3"/>
          <p:cNvSpPr>
            <a:spLocks noGrp="1"/>
          </p:cNvSpPr>
          <p:nvPr>
            <p:ph type="sldNum" sz="quarter" idx="10"/>
          </p:nvPr>
        </p:nvSpPr>
        <p:spPr/>
        <p:txBody>
          <a:bodyPr/>
          <a:lstStyle/>
          <a:p>
            <a:fld id="{C9177371-135E-48A6-B36B-9270ABD97E99}" type="slidenum">
              <a:rPr lang="sv-SE" smtClean="0"/>
              <a:t>6</a:t>
            </a:fld>
            <a:endParaRPr lang="sv-SE"/>
          </a:p>
        </p:txBody>
      </p:sp>
    </p:spTree>
    <p:extLst>
      <p:ext uri="{BB962C8B-B14F-4D97-AF65-F5344CB8AC3E}">
        <p14:creationId xmlns:p14="http://schemas.microsoft.com/office/powerpoint/2010/main" val="2716065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Naturligtvis</a:t>
            </a:r>
            <a:r>
              <a:rPr lang="sv-SE" baseline="0" dirty="0"/>
              <a:t> samspelar dess två typer av styrning i skolan. Men man kan ändå skilja på nivåer och aktörer när man ska följa implementeringen av det politiska uppdrag som lärare har. Vi kan tala om formulering och implementering för att kunna granska vägen från intentioner till verksamhet. Det finns flera nivåer där styrning äger rum och många aktörer är inblandade och vi ska försöka bena ut några av dem som definierar lärarens handlingsutrymme och påverkar arbetet.</a:t>
            </a:r>
            <a:endParaRPr lang="sv-SE" dirty="0"/>
          </a:p>
        </p:txBody>
      </p:sp>
      <p:sp>
        <p:nvSpPr>
          <p:cNvPr id="4" name="Platshållare för bildnummer 3"/>
          <p:cNvSpPr>
            <a:spLocks noGrp="1"/>
          </p:cNvSpPr>
          <p:nvPr>
            <p:ph type="sldNum" sz="quarter" idx="10"/>
          </p:nvPr>
        </p:nvSpPr>
        <p:spPr/>
        <p:txBody>
          <a:bodyPr/>
          <a:lstStyle/>
          <a:p>
            <a:fld id="{C9177371-135E-48A6-B36B-9270ABD97E99}" type="slidenum">
              <a:rPr lang="sv-SE" smtClean="0"/>
              <a:t>9</a:t>
            </a:fld>
            <a:endParaRPr lang="sv-SE"/>
          </a:p>
        </p:txBody>
      </p:sp>
    </p:spTree>
    <p:extLst>
      <p:ext uri="{BB962C8B-B14F-4D97-AF65-F5344CB8AC3E}">
        <p14:creationId xmlns:p14="http://schemas.microsoft.com/office/powerpoint/2010/main" val="3686860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A1FC25B8-6A37-0E42-AD12-4E95E5CB5205}" type="slidenum">
              <a:rPr lang="sv-SE" smtClean="0"/>
              <a:pPr/>
              <a:t>10</a:t>
            </a:fld>
            <a:endParaRPr lang="sv-SE"/>
          </a:p>
        </p:txBody>
      </p:sp>
    </p:spTree>
    <p:extLst>
      <p:ext uri="{BB962C8B-B14F-4D97-AF65-F5344CB8AC3E}">
        <p14:creationId xmlns:p14="http://schemas.microsoft.com/office/powerpoint/2010/main" val="200790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A1FC25B8-6A37-0E42-AD12-4E95E5CB5205}" type="slidenum">
              <a:rPr lang="sv-SE" smtClean="0"/>
              <a:pPr/>
              <a:t>11</a:t>
            </a:fld>
            <a:endParaRPr lang="sv-SE"/>
          </a:p>
        </p:txBody>
      </p:sp>
    </p:spTree>
    <p:extLst>
      <p:ext uri="{BB962C8B-B14F-4D97-AF65-F5344CB8AC3E}">
        <p14:creationId xmlns:p14="http://schemas.microsoft.com/office/powerpoint/2010/main" val="2095598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A1FC25B8-6A37-0E42-AD12-4E95E5CB5205}" type="slidenum">
              <a:rPr lang="sv-SE" smtClean="0"/>
              <a:pPr/>
              <a:t>12</a:t>
            </a:fld>
            <a:endParaRPr lang="sv-SE"/>
          </a:p>
        </p:txBody>
      </p:sp>
    </p:spTree>
    <p:extLst>
      <p:ext uri="{BB962C8B-B14F-4D97-AF65-F5344CB8AC3E}">
        <p14:creationId xmlns:p14="http://schemas.microsoft.com/office/powerpoint/2010/main" val="38713241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ida Blå">
    <p:bg>
      <p:bgPr>
        <a:solidFill>
          <a:srgbClr val="00B9E7"/>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1552240" y="1812902"/>
            <a:ext cx="9565526" cy="1470025"/>
          </a:xfrm>
          <a:prstGeom prst="rect">
            <a:avLst/>
          </a:prstGeom>
        </p:spPr>
        <p:txBody>
          <a:bodyPr anchor="b">
            <a:normAutofit/>
          </a:bodyPr>
          <a:lstStyle>
            <a:lvl1pPr algn="l">
              <a:defRPr sz="6000">
                <a:solidFill>
                  <a:srgbClr val="FFFFFF"/>
                </a:solidFill>
              </a:defRPr>
            </a:lvl1pPr>
          </a:lstStyle>
          <a:p>
            <a:r>
              <a:rPr lang="sv-SE" dirty="0"/>
              <a:t>Presentationens</a:t>
            </a:r>
            <a:br>
              <a:rPr lang="sv-SE" dirty="0"/>
            </a:br>
            <a:r>
              <a:rPr lang="sv-SE" dirty="0"/>
              <a:t>titel/rubrik</a:t>
            </a:r>
          </a:p>
        </p:txBody>
      </p:sp>
      <p:sp>
        <p:nvSpPr>
          <p:cNvPr id="3" name="Underrubrik 2"/>
          <p:cNvSpPr>
            <a:spLocks noGrp="1"/>
          </p:cNvSpPr>
          <p:nvPr>
            <p:ph type="subTitle" idx="1" hasCustomPrompt="1"/>
          </p:nvPr>
        </p:nvSpPr>
        <p:spPr>
          <a:xfrm>
            <a:off x="1552239" y="3493962"/>
            <a:ext cx="9565527" cy="1175296"/>
          </a:xfrm>
          <a:prstGeom prst="rect">
            <a:avLst/>
          </a:prstGeom>
        </p:spPr>
        <p:txBody>
          <a:bodyPr>
            <a:normAutofit/>
          </a:bodyPr>
          <a:lstStyle>
            <a:lvl1pPr marL="0" indent="0" algn="l">
              <a:buNone/>
              <a:defRPr sz="2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a:t>Underrubrik/namn på talare e.d.</a:t>
            </a:r>
          </a:p>
        </p:txBody>
      </p:sp>
      <p:pic>
        <p:nvPicPr>
          <p:cNvPr id="5" name="Bildobjekt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1734" y="5929764"/>
            <a:ext cx="2369737" cy="595580"/>
          </a:xfrm>
          <a:prstGeom prst="rect">
            <a:avLst/>
          </a:prstGeom>
        </p:spPr>
      </p:pic>
    </p:spTree>
    <p:extLst>
      <p:ext uri="{BB962C8B-B14F-4D97-AF65-F5344CB8AC3E}">
        <p14:creationId xmlns:p14="http://schemas.microsoft.com/office/powerpoint/2010/main" val="4290602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m Turkos">
    <p:bg>
      <p:bgPr>
        <a:solidFill>
          <a:srgbClr val="17C7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120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m turkos layout (mörk)">
    <p:bg>
      <p:bgPr>
        <a:solidFill>
          <a:srgbClr val="009CA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467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m Grön">
    <p:bg>
      <p:bgPr>
        <a:solidFill>
          <a:srgbClr val="00CFB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120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m grön layout (mörk)">
    <p:bg>
      <p:bgPr>
        <a:solidFill>
          <a:srgbClr val="3BA89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64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Avsnittssida Blå">
    <p:bg>
      <p:bgPr>
        <a:solidFill>
          <a:srgbClr val="00B9E7"/>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1521176" y="1812902"/>
            <a:ext cx="9519386" cy="1470025"/>
          </a:xfrm>
          <a:prstGeom prst="rect">
            <a:avLst/>
          </a:prstGeom>
        </p:spPr>
        <p:txBody>
          <a:bodyPr anchor="b">
            <a:normAutofit/>
          </a:bodyPr>
          <a:lstStyle>
            <a:lvl1pPr algn="l">
              <a:defRPr sz="3600" b="1" baseline="0">
                <a:solidFill>
                  <a:srgbClr val="FFFFFF"/>
                </a:solidFill>
              </a:defRPr>
            </a:lvl1pPr>
          </a:lstStyle>
          <a:p>
            <a:r>
              <a:rPr lang="sv-SE" dirty="0"/>
              <a:t>Namn på nästa avsnitt</a:t>
            </a:r>
          </a:p>
        </p:txBody>
      </p:sp>
      <p:sp>
        <p:nvSpPr>
          <p:cNvPr id="3" name="Underrubrik 2"/>
          <p:cNvSpPr>
            <a:spLocks noGrp="1"/>
          </p:cNvSpPr>
          <p:nvPr>
            <p:ph type="subTitle" idx="1" hasCustomPrompt="1"/>
          </p:nvPr>
        </p:nvSpPr>
        <p:spPr>
          <a:xfrm>
            <a:off x="1521175" y="3493962"/>
            <a:ext cx="9529011" cy="1175296"/>
          </a:xfrm>
          <a:prstGeom prst="rect">
            <a:avLst/>
          </a:prstGeom>
        </p:spPr>
        <p:txBody>
          <a:bodyPr>
            <a:normAutofit/>
          </a:bodyPr>
          <a:lstStyle>
            <a:lvl1pPr marL="0" indent="0" algn="l">
              <a:buNone/>
              <a:defRPr sz="2400" baseline="0">
                <a:solidFill>
                  <a:srgbClr val="FFFFFF"/>
                </a:solidFill>
                <a:latin typeface="Georgia" charset="0"/>
                <a:ea typeface="Georgia" charset="0"/>
                <a:cs typeface="Georgia"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a:t>Innehåll/underrubriker </a:t>
            </a:r>
            <a:r>
              <a:rPr lang="sv-SE" dirty="0" err="1"/>
              <a:t>etc</a:t>
            </a:r>
            <a:endParaRPr lang="sv-SE" dirty="0"/>
          </a:p>
        </p:txBody>
      </p:sp>
      <p:cxnSp>
        <p:nvCxnSpPr>
          <p:cNvPr id="6" name="Rak 5"/>
          <p:cNvCxnSpPr/>
          <p:nvPr userDrawn="1"/>
        </p:nvCxnSpPr>
        <p:spPr>
          <a:xfrm>
            <a:off x="904614" y="6120611"/>
            <a:ext cx="10325607" cy="0"/>
          </a:xfrm>
          <a:prstGeom prst="line">
            <a:avLst/>
          </a:prstGeom>
          <a:ln w="158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7" name="Bildobjekt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984" y="6142849"/>
            <a:ext cx="1701427" cy="586311"/>
          </a:xfrm>
          <a:prstGeom prst="rect">
            <a:avLst/>
          </a:prstGeom>
        </p:spPr>
      </p:pic>
    </p:spTree>
    <p:extLst>
      <p:ext uri="{BB962C8B-B14F-4D97-AF65-F5344CB8AC3E}">
        <p14:creationId xmlns:p14="http://schemas.microsoft.com/office/powerpoint/2010/main" val="352406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vsnittssida Blå (mörk)">
    <p:bg>
      <p:bgPr>
        <a:solidFill>
          <a:srgbClr val="0099C6"/>
        </a:solidFill>
        <a:effectLst/>
      </p:bgPr>
    </p:bg>
    <p:spTree>
      <p:nvGrpSpPr>
        <p:cNvPr id="1" name=""/>
        <p:cNvGrpSpPr/>
        <p:nvPr/>
      </p:nvGrpSpPr>
      <p:grpSpPr>
        <a:xfrm>
          <a:off x="0" y="0"/>
          <a:ext cx="0" cy="0"/>
          <a:chOff x="0" y="0"/>
          <a:chExt cx="0" cy="0"/>
        </a:xfrm>
      </p:grpSpPr>
      <p:sp>
        <p:nvSpPr>
          <p:cNvPr id="13" name="Rubrik 1"/>
          <p:cNvSpPr>
            <a:spLocks noGrp="1"/>
          </p:cNvSpPr>
          <p:nvPr>
            <p:ph type="ctrTitle" hasCustomPrompt="1"/>
          </p:nvPr>
        </p:nvSpPr>
        <p:spPr>
          <a:xfrm>
            <a:off x="1521176" y="1812902"/>
            <a:ext cx="9519386" cy="1470025"/>
          </a:xfrm>
          <a:prstGeom prst="rect">
            <a:avLst/>
          </a:prstGeom>
        </p:spPr>
        <p:txBody>
          <a:bodyPr anchor="b">
            <a:normAutofit/>
          </a:bodyPr>
          <a:lstStyle>
            <a:lvl1pPr algn="l">
              <a:defRPr sz="3600" b="1" baseline="0">
                <a:solidFill>
                  <a:srgbClr val="FFFFFF"/>
                </a:solidFill>
              </a:defRPr>
            </a:lvl1pPr>
          </a:lstStyle>
          <a:p>
            <a:r>
              <a:rPr lang="sv-SE" dirty="0"/>
              <a:t>Namn på nästa avsnitt</a:t>
            </a:r>
          </a:p>
        </p:txBody>
      </p:sp>
      <p:sp>
        <p:nvSpPr>
          <p:cNvPr id="14" name="Underrubrik 2"/>
          <p:cNvSpPr>
            <a:spLocks noGrp="1"/>
          </p:cNvSpPr>
          <p:nvPr>
            <p:ph type="subTitle" idx="1" hasCustomPrompt="1"/>
          </p:nvPr>
        </p:nvSpPr>
        <p:spPr>
          <a:xfrm>
            <a:off x="1521175" y="3493962"/>
            <a:ext cx="9529011" cy="1175296"/>
          </a:xfrm>
          <a:prstGeom prst="rect">
            <a:avLst/>
          </a:prstGeom>
        </p:spPr>
        <p:txBody>
          <a:bodyPr>
            <a:normAutofit/>
          </a:bodyPr>
          <a:lstStyle>
            <a:lvl1pPr marL="0" indent="0" algn="l">
              <a:buNone/>
              <a:defRPr sz="2400" baseline="0">
                <a:solidFill>
                  <a:srgbClr val="FFFFFF"/>
                </a:solidFill>
                <a:latin typeface="Georgia" charset="0"/>
                <a:ea typeface="Georgia" charset="0"/>
                <a:cs typeface="Georgia"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a:t>Innehåll/underrubriker </a:t>
            </a:r>
            <a:r>
              <a:rPr lang="sv-SE" dirty="0" err="1"/>
              <a:t>etc</a:t>
            </a:r>
            <a:endParaRPr lang="sv-SE" dirty="0"/>
          </a:p>
        </p:txBody>
      </p:sp>
      <p:cxnSp>
        <p:nvCxnSpPr>
          <p:cNvPr id="15" name="Rak 14"/>
          <p:cNvCxnSpPr/>
          <p:nvPr userDrawn="1"/>
        </p:nvCxnSpPr>
        <p:spPr>
          <a:xfrm>
            <a:off x="904614" y="6120611"/>
            <a:ext cx="10325607" cy="0"/>
          </a:xfrm>
          <a:prstGeom prst="line">
            <a:avLst/>
          </a:prstGeom>
          <a:ln w="158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6" name="Bildobjekt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984" y="6142849"/>
            <a:ext cx="1701427" cy="586311"/>
          </a:xfrm>
          <a:prstGeom prst="rect">
            <a:avLst/>
          </a:prstGeom>
        </p:spPr>
      </p:pic>
    </p:spTree>
    <p:extLst>
      <p:ext uri="{BB962C8B-B14F-4D97-AF65-F5344CB8AC3E}">
        <p14:creationId xmlns:p14="http://schemas.microsoft.com/office/powerpoint/2010/main" val="15012529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vsnittssida Turkos">
    <p:bg>
      <p:bgPr>
        <a:solidFill>
          <a:srgbClr val="16C7D2"/>
        </a:solidFill>
        <a:effectLst/>
      </p:bgPr>
    </p:bg>
    <p:spTree>
      <p:nvGrpSpPr>
        <p:cNvPr id="1" name=""/>
        <p:cNvGrpSpPr/>
        <p:nvPr/>
      </p:nvGrpSpPr>
      <p:grpSpPr>
        <a:xfrm>
          <a:off x="0" y="0"/>
          <a:ext cx="0" cy="0"/>
          <a:chOff x="0" y="0"/>
          <a:chExt cx="0" cy="0"/>
        </a:xfrm>
      </p:grpSpPr>
      <p:sp>
        <p:nvSpPr>
          <p:cNvPr id="7" name="Rubrik 1"/>
          <p:cNvSpPr>
            <a:spLocks noGrp="1"/>
          </p:cNvSpPr>
          <p:nvPr>
            <p:ph type="ctrTitle" hasCustomPrompt="1"/>
          </p:nvPr>
        </p:nvSpPr>
        <p:spPr>
          <a:xfrm>
            <a:off x="1521176" y="1812902"/>
            <a:ext cx="9519386" cy="1470025"/>
          </a:xfrm>
          <a:prstGeom prst="rect">
            <a:avLst/>
          </a:prstGeom>
        </p:spPr>
        <p:txBody>
          <a:bodyPr anchor="b">
            <a:normAutofit/>
          </a:bodyPr>
          <a:lstStyle>
            <a:lvl1pPr algn="l">
              <a:defRPr sz="3600" b="1" baseline="0">
                <a:solidFill>
                  <a:srgbClr val="FFFFFF"/>
                </a:solidFill>
              </a:defRPr>
            </a:lvl1pPr>
          </a:lstStyle>
          <a:p>
            <a:r>
              <a:rPr lang="sv-SE" dirty="0"/>
              <a:t>Namn på nästa avsnitt</a:t>
            </a:r>
          </a:p>
        </p:txBody>
      </p:sp>
      <p:sp>
        <p:nvSpPr>
          <p:cNvPr id="8" name="Underrubrik 2"/>
          <p:cNvSpPr>
            <a:spLocks noGrp="1"/>
          </p:cNvSpPr>
          <p:nvPr>
            <p:ph type="subTitle" idx="1" hasCustomPrompt="1"/>
          </p:nvPr>
        </p:nvSpPr>
        <p:spPr>
          <a:xfrm>
            <a:off x="1521175" y="3493962"/>
            <a:ext cx="9529011" cy="1175296"/>
          </a:xfrm>
          <a:prstGeom prst="rect">
            <a:avLst/>
          </a:prstGeom>
        </p:spPr>
        <p:txBody>
          <a:bodyPr>
            <a:normAutofit/>
          </a:bodyPr>
          <a:lstStyle>
            <a:lvl1pPr marL="0" indent="0" algn="l">
              <a:buNone/>
              <a:defRPr sz="2400" baseline="0">
                <a:solidFill>
                  <a:srgbClr val="FFFFFF"/>
                </a:solidFill>
                <a:latin typeface="Georgia" charset="0"/>
                <a:ea typeface="Georgia" charset="0"/>
                <a:cs typeface="Georgia"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a:t>Innehåll/underrubriker </a:t>
            </a:r>
            <a:r>
              <a:rPr lang="sv-SE" dirty="0" err="1"/>
              <a:t>etc</a:t>
            </a:r>
            <a:endParaRPr lang="sv-SE" dirty="0"/>
          </a:p>
        </p:txBody>
      </p:sp>
      <p:cxnSp>
        <p:nvCxnSpPr>
          <p:cNvPr id="9" name="Rak 8"/>
          <p:cNvCxnSpPr/>
          <p:nvPr userDrawn="1"/>
        </p:nvCxnSpPr>
        <p:spPr>
          <a:xfrm>
            <a:off x="904614" y="6120611"/>
            <a:ext cx="10325607" cy="0"/>
          </a:xfrm>
          <a:prstGeom prst="line">
            <a:avLst/>
          </a:prstGeom>
          <a:ln w="158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1" name="Bildobjekt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984" y="6142849"/>
            <a:ext cx="1701427" cy="586311"/>
          </a:xfrm>
          <a:prstGeom prst="rect">
            <a:avLst/>
          </a:prstGeom>
        </p:spPr>
      </p:pic>
    </p:spTree>
    <p:extLst>
      <p:ext uri="{BB962C8B-B14F-4D97-AF65-F5344CB8AC3E}">
        <p14:creationId xmlns:p14="http://schemas.microsoft.com/office/powerpoint/2010/main" val="12951663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vsnittssida Turkos (mörk)">
    <p:bg>
      <p:bgPr>
        <a:solidFill>
          <a:srgbClr val="009CA6"/>
        </a:solidFill>
        <a:effectLst/>
      </p:bgPr>
    </p:bg>
    <p:spTree>
      <p:nvGrpSpPr>
        <p:cNvPr id="1" name=""/>
        <p:cNvGrpSpPr/>
        <p:nvPr/>
      </p:nvGrpSpPr>
      <p:grpSpPr>
        <a:xfrm>
          <a:off x="0" y="0"/>
          <a:ext cx="0" cy="0"/>
          <a:chOff x="0" y="0"/>
          <a:chExt cx="0" cy="0"/>
        </a:xfrm>
      </p:grpSpPr>
      <p:sp>
        <p:nvSpPr>
          <p:cNvPr id="6" name="Rubrik 1"/>
          <p:cNvSpPr>
            <a:spLocks noGrp="1"/>
          </p:cNvSpPr>
          <p:nvPr>
            <p:ph type="ctrTitle" hasCustomPrompt="1"/>
          </p:nvPr>
        </p:nvSpPr>
        <p:spPr>
          <a:xfrm>
            <a:off x="1521176" y="1812902"/>
            <a:ext cx="9519386" cy="1470025"/>
          </a:xfrm>
          <a:prstGeom prst="rect">
            <a:avLst/>
          </a:prstGeom>
        </p:spPr>
        <p:txBody>
          <a:bodyPr anchor="b">
            <a:normAutofit/>
          </a:bodyPr>
          <a:lstStyle>
            <a:lvl1pPr algn="l">
              <a:defRPr sz="3600" b="1" baseline="0">
                <a:solidFill>
                  <a:srgbClr val="FFFFFF"/>
                </a:solidFill>
              </a:defRPr>
            </a:lvl1pPr>
          </a:lstStyle>
          <a:p>
            <a:r>
              <a:rPr lang="sv-SE" dirty="0"/>
              <a:t>Namn på nästa avsnitt</a:t>
            </a:r>
          </a:p>
        </p:txBody>
      </p:sp>
      <p:sp>
        <p:nvSpPr>
          <p:cNvPr id="7" name="Underrubrik 2"/>
          <p:cNvSpPr>
            <a:spLocks noGrp="1"/>
          </p:cNvSpPr>
          <p:nvPr>
            <p:ph type="subTitle" idx="1" hasCustomPrompt="1"/>
          </p:nvPr>
        </p:nvSpPr>
        <p:spPr>
          <a:xfrm>
            <a:off x="1521175" y="3493962"/>
            <a:ext cx="9529011" cy="1175296"/>
          </a:xfrm>
          <a:prstGeom prst="rect">
            <a:avLst/>
          </a:prstGeom>
        </p:spPr>
        <p:txBody>
          <a:bodyPr>
            <a:normAutofit/>
          </a:bodyPr>
          <a:lstStyle>
            <a:lvl1pPr marL="0" indent="0" algn="l">
              <a:buNone/>
              <a:defRPr sz="2400" baseline="0">
                <a:solidFill>
                  <a:srgbClr val="FFFFFF"/>
                </a:solidFill>
                <a:latin typeface="Georgia" charset="0"/>
                <a:ea typeface="Georgia" charset="0"/>
                <a:cs typeface="Georgia"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a:t>Innehåll/underrubriker </a:t>
            </a:r>
            <a:r>
              <a:rPr lang="sv-SE" dirty="0" err="1"/>
              <a:t>etc</a:t>
            </a:r>
            <a:endParaRPr lang="sv-SE" dirty="0"/>
          </a:p>
        </p:txBody>
      </p:sp>
      <p:cxnSp>
        <p:nvCxnSpPr>
          <p:cNvPr id="12" name="Rak 11"/>
          <p:cNvCxnSpPr/>
          <p:nvPr userDrawn="1"/>
        </p:nvCxnSpPr>
        <p:spPr>
          <a:xfrm>
            <a:off x="904614" y="6120611"/>
            <a:ext cx="10325607" cy="0"/>
          </a:xfrm>
          <a:prstGeom prst="line">
            <a:avLst/>
          </a:prstGeom>
          <a:ln w="158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3" name="Bildobjekt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984" y="6142849"/>
            <a:ext cx="1701427" cy="586311"/>
          </a:xfrm>
          <a:prstGeom prst="rect">
            <a:avLst/>
          </a:prstGeom>
        </p:spPr>
      </p:pic>
    </p:spTree>
    <p:extLst>
      <p:ext uri="{BB962C8B-B14F-4D97-AF65-F5344CB8AC3E}">
        <p14:creationId xmlns:p14="http://schemas.microsoft.com/office/powerpoint/2010/main" val="16627396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vsnittssida Grön">
    <p:bg>
      <p:bgPr>
        <a:solidFill>
          <a:srgbClr val="08CFB5"/>
        </a:solidFill>
        <a:effectLst/>
      </p:bgPr>
    </p:bg>
    <p:spTree>
      <p:nvGrpSpPr>
        <p:cNvPr id="1" name=""/>
        <p:cNvGrpSpPr/>
        <p:nvPr/>
      </p:nvGrpSpPr>
      <p:grpSpPr>
        <a:xfrm>
          <a:off x="0" y="0"/>
          <a:ext cx="0" cy="0"/>
          <a:chOff x="0" y="0"/>
          <a:chExt cx="0" cy="0"/>
        </a:xfrm>
      </p:grpSpPr>
      <p:sp>
        <p:nvSpPr>
          <p:cNvPr id="7" name="Rubrik 1"/>
          <p:cNvSpPr>
            <a:spLocks noGrp="1"/>
          </p:cNvSpPr>
          <p:nvPr>
            <p:ph type="ctrTitle" hasCustomPrompt="1"/>
          </p:nvPr>
        </p:nvSpPr>
        <p:spPr>
          <a:xfrm>
            <a:off x="1521176" y="1812902"/>
            <a:ext cx="9519386" cy="1470025"/>
          </a:xfrm>
          <a:prstGeom prst="rect">
            <a:avLst/>
          </a:prstGeom>
        </p:spPr>
        <p:txBody>
          <a:bodyPr anchor="b">
            <a:normAutofit/>
          </a:bodyPr>
          <a:lstStyle>
            <a:lvl1pPr algn="l">
              <a:defRPr sz="3600" b="1" baseline="0">
                <a:solidFill>
                  <a:srgbClr val="FFFFFF"/>
                </a:solidFill>
              </a:defRPr>
            </a:lvl1pPr>
          </a:lstStyle>
          <a:p>
            <a:r>
              <a:rPr lang="sv-SE" dirty="0"/>
              <a:t>Namn på nästa avsnitt</a:t>
            </a:r>
          </a:p>
        </p:txBody>
      </p:sp>
      <p:sp>
        <p:nvSpPr>
          <p:cNvPr id="8" name="Underrubrik 2"/>
          <p:cNvSpPr>
            <a:spLocks noGrp="1"/>
          </p:cNvSpPr>
          <p:nvPr>
            <p:ph type="subTitle" idx="1" hasCustomPrompt="1"/>
          </p:nvPr>
        </p:nvSpPr>
        <p:spPr>
          <a:xfrm>
            <a:off x="1521175" y="3493962"/>
            <a:ext cx="9529011" cy="1175296"/>
          </a:xfrm>
          <a:prstGeom prst="rect">
            <a:avLst/>
          </a:prstGeom>
        </p:spPr>
        <p:txBody>
          <a:bodyPr>
            <a:normAutofit/>
          </a:bodyPr>
          <a:lstStyle>
            <a:lvl1pPr marL="0" indent="0" algn="l">
              <a:buNone/>
              <a:defRPr sz="2400" baseline="0">
                <a:solidFill>
                  <a:srgbClr val="FFFFFF"/>
                </a:solidFill>
                <a:latin typeface="Georgia" charset="0"/>
                <a:ea typeface="Georgia" charset="0"/>
                <a:cs typeface="Georgia"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a:t>Innehåll/underrubriker </a:t>
            </a:r>
            <a:r>
              <a:rPr lang="sv-SE" dirty="0" err="1"/>
              <a:t>etc</a:t>
            </a:r>
            <a:endParaRPr lang="sv-SE" dirty="0"/>
          </a:p>
        </p:txBody>
      </p:sp>
      <p:cxnSp>
        <p:nvCxnSpPr>
          <p:cNvPr id="9" name="Rak 8"/>
          <p:cNvCxnSpPr/>
          <p:nvPr userDrawn="1"/>
        </p:nvCxnSpPr>
        <p:spPr>
          <a:xfrm>
            <a:off x="904614" y="6120611"/>
            <a:ext cx="10325607" cy="0"/>
          </a:xfrm>
          <a:prstGeom prst="line">
            <a:avLst/>
          </a:prstGeom>
          <a:ln w="158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1" name="Bildobjekt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984" y="6142849"/>
            <a:ext cx="1701427" cy="586311"/>
          </a:xfrm>
          <a:prstGeom prst="rect">
            <a:avLst/>
          </a:prstGeom>
        </p:spPr>
      </p:pic>
    </p:spTree>
    <p:extLst>
      <p:ext uri="{BB962C8B-B14F-4D97-AF65-F5344CB8AC3E}">
        <p14:creationId xmlns:p14="http://schemas.microsoft.com/office/powerpoint/2010/main" val="15553193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vsnittssida Grön (mörk)">
    <p:bg>
      <p:bgPr>
        <a:solidFill>
          <a:srgbClr val="3BA890"/>
        </a:solidFill>
        <a:effectLst/>
      </p:bgPr>
    </p:bg>
    <p:spTree>
      <p:nvGrpSpPr>
        <p:cNvPr id="1" name=""/>
        <p:cNvGrpSpPr/>
        <p:nvPr/>
      </p:nvGrpSpPr>
      <p:grpSpPr>
        <a:xfrm>
          <a:off x="0" y="0"/>
          <a:ext cx="0" cy="0"/>
          <a:chOff x="0" y="0"/>
          <a:chExt cx="0" cy="0"/>
        </a:xfrm>
      </p:grpSpPr>
      <p:sp>
        <p:nvSpPr>
          <p:cNvPr id="6" name="Rubrik 1"/>
          <p:cNvSpPr>
            <a:spLocks noGrp="1"/>
          </p:cNvSpPr>
          <p:nvPr>
            <p:ph type="ctrTitle" hasCustomPrompt="1"/>
          </p:nvPr>
        </p:nvSpPr>
        <p:spPr>
          <a:xfrm>
            <a:off x="1521176" y="1812902"/>
            <a:ext cx="9519386" cy="1470025"/>
          </a:xfrm>
          <a:prstGeom prst="rect">
            <a:avLst/>
          </a:prstGeom>
        </p:spPr>
        <p:txBody>
          <a:bodyPr anchor="b">
            <a:normAutofit/>
          </a:bodyPr>
          <a:lstStyle>
            <a:lvl1pPr algn="l">
              <a:defRPr sz="3600" b="1" baseline="0">
                <a:solidFill>
                  <a:srgbClr val="FFFFFF"/>
                </a:solidFill>
              </a:defRPr>
            </a:lvl1pPr>
          </a:lstStyle>
          <a:p>
            <a:r>
              <a:rPr lang="sv-SE" dirty="0"/>
              <a:t>Namn på nästa avsnitt</a:t>
            </a:r>
          </a:p>
        </p:txBody>
      </p:sp>
      <p:sp>
        <p:nvSpPr>
          <p:cNvPr id="7" name="Underrubrik 2"/>
          <p:cNvSpPr>
            <a:spLocks noGrp="1"/>
          </p:cNvSpPr>
          <p:nvPr>
            <p:ph type="subTitle" idx="1" hasCustomPrompt="1"/>
          </p:nvPr>
        </p:nvSpPr>
        <p:spPr>
          <a:xfrm>
            <a:off x="1521175" y="3493962"/>
            <a:ext cx="9529011" cy="1175296"/>
          </a:xfrm>
          <a:prstGeom prst="rect">
            <a:avLst/>
          </a:prstGeom>
        </p:spPr>
        <p:txBody>
          <a:bodyPr>
            <a:normAutofit/>
          </a:bodyPr>
          <a:lstStyle>
            <a:lvl1pPr marL="0" indent="0" algn="l">
              <a:buNone/>
              <a:defRPr sz="2400" baseline="0">
                <a:solidFill>
                  <a:srgbClr val="FFFFFF"/>
                </a:solidFill>
                <a:latin typeface="Georgia" charset="0"/>
                <a:ea typeface="Georgia" charset="0"/>
                <a:cs typeface="Georgia"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a:t>Innehåll/underrubriker </a:t>
            </a:r>
            <a:r>
              <a:rPr lang="sv-SE" dirty="0" err="1"/>
              <a:t>etc</a:t>
            </a:r>
            <a:endParaRPr lang="sv-SE" dirty="0"/>
          </a:p>
        </p:txBody>
      </p:sp>
      <p:cxnSp>
        <p:nvCxnSpPr>
          <p:cNvPr id="12" name="Rak 11"/>
          <p:cNvCxnSpPr/>
          <p:nvPr userDrawn="1"/>
        </p:nvCxnSpPr>
        <p:spPr>
          <a:xfrm>
            <a:off x="904614" y="6120611"/>
            <a:ext cx="10325607" cy="0"/>
          </a:xfrm>
          <a:prstGeom prst="line">
            <a:avLst/>
          </a:prstGeom>
          <a:ln w="158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3" name="Bildobjekt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984" y="6142849"/>
            <a:ext cx="1701427" cy="586311"/>
          </a:xfrm>
          <a:prstGeom prst="rect">
            <a:avLst/>
          </a:prstGeom>
        </p:spPr>
      </p:pic>
    </p:spTree>
    <p:extLst>
      <p:ext uri="{BB962C8B-B14F-4D97-AF65-F5344CB8AC3E}">
        <p14:creationId xmlns:p14="http://schemas.microsoft.com/office/powerpoint/2010/main" val="437116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sida Blå (mörk)">
    <p:bg>
      <p:bgPr>
        <a:solidFill>
          <a:srgbClr val="0099C6"/>
        </a:solid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1552240" y="1812902"/>
            <a:ext cx="9565526" cy="1470025"/>
          </a:xfrm>
          <a:prstGeom prst="rect">
            <a:avLst/>
          </a:prstGeom>
        </p:spPr>
        <p:txBody>
          <a:bodyPr anchor="b">
            <a:normAutofit/>
          </a:bodyPr>
          <a:lstStyle>
            <a:lvl1pPr algn="l">
              <a:defRPr sz="6000">
                <a:solidFill>
                  <a:srgbClr val="FFFFFF"/>
                </a:solidFill>
              </a:defRPr>
            </a:lvl1pPr>
          </a:lstStyle>
          <a:p>
            <a:r>
              <a:rPr lang="sv-SE" dirty="0"/>
              <a:t>Presentationens</a:t>
            </a:r>
            <a:br>
              <a:rPr lang="sv-SE" dirty="0"/>
            </a:br>
            <a:r>
              <a:rPr lang="sv-SE" dirty="0"/>
              <a:t>titel/rubrik</a:t>
            </a:r>
          </a:p>
        </p:txBody>
      </p:sp>
      <p:sp>
        <p:nvSpPr>
          <p:cNvPr id="6" name="Underrubrik 2"/>
          <p:cNvSpPr>
            <a:spLocks noGrp="1"/>
          </p:cNvSpPr>
          <p:nvPr>
            <p:ph type="subTitle" idx="1" hasCustomPrompt="1"/>
          </p:nvPr>
        </p:nvSpPr>
        <p:spPr>
          <a:xfrm>
            <a:off x="1552239" y="3493962"/>
            <a:ext cx="9565527" cy="1175296"/>
          </a:xfrm>
          <a:prstGeom prst="rect">
            <a:avLst/>
          </a:prstGeom>
        </p:spPr>
        <p:txBody>
          <a:bodyPr>
            <a:normAutofit/>
          </a:bodyPr>
          <a:lstStyle>
            <a:lvl1pPr marL="0" indent="0" algn="l">
              <a:buNone/>
              <a:defRPr sz="2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a:t>Underrubrik/namn på talare e.d.</a:t>
            </a:r>
          </a:p>
        </p:txBody>
      </p:sp>
      <p:pic>
        <p:nvPicPr>
          <p:cNvPr id="8" name="Bildobjekt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1734" y="5929764"/>
            <a:ext cx="2369737" cy="595580"/>
          </a:xfrm>
          <a:prstGeom prst="rect">
            <a:avLst/>
          </a:prstGeom>
        </p:spPr>
      </p:pic>
    </p:spTree>
    <p:extLst>
      <p:ext uri="{BB962C8B-B14F-4D97-AF65-F5344CB8AC3E}">
        <p14:creationId xmlns:p14="http://schemas.microsoft.com/office/powerpoint/2010/main" val="14339258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vsnittssida svart">
    <p:bg>
      <p:bgPr>
        <a:solidFill>
          <a:schemeClr val="tx1"/>
        </a:solidFill>
        <a:effectLst/>
      </p:bgPr>
    </p:bg>
    <p:spTree>
      <p:nvGrpSpPr>
        <p:cNvPr id="1" name=""/>
        <p:cNvGrpSpPr/>
        <p:nvPr/>
      </p:nvGrpSpPr>
      <p:grpSpPr>
        <a:xfrm>
          <a:off x="0" y="0"/>
          <a:ext cx="0" cy="0"/>
          <a:chOff x="0" y="0"/>
          <a:chExt cx="0" cy="0"/>
        </a:xfrm>
      </p:grpSpPr>
      <p:sp>
        <p:nvSpPr>
          <p:cNvPr id="7" name="Rubrik 1"/>
          <p:cNvSpPr>
            <a:spLocks noGrp="1"/>
          </p:cNvSpPr>
          <p:nvPr>
            <p:ph type="ctrTitle" hasCustomPrompt="1"/>
          </p:nvPr>
        </p:nvSpPr>
        <p:spPr>
          <a:xfrm>
            <a:off x="1521176" y="1812902"/>
            <a:ext cx="9519386" cy="1470025"/>
          </a:xfrm>
          <a:prstGeom prst="rect">
            <a:avLst/>
          </a:prstGeom>
        </p:spPr>
        <p:txBody>
          <a:bodyPr anchor="b">
            <a:normAutofit/>
          </a:bodyPr>
          <a:lstStyle>
            <a:lvl1pPr algn="l">
              <a:defRPr sz="3600" b="1" baseline="0">
                <a:solidFill>
                  <a:srgbClr val="FFFFFF"/>
                </a:solidFill>
              </a:defRPr>
            </a:lvl1pPr>
          </a:lstStyle>
          <a:p>
            <a:r>
              <a:rPr lang="sv-SE" dirty="0"/>
              <a:t>Namn på nästa avsnitt</a:t>
            </a:r>
          </a:p>
        </p:txBody>
      </p:sp>
      <p:sp>
        <p:nvSpPr>
          <p:cNvPr id="11" name="Underrubrik 2"/>
          <p:cNvSpPr>
            <a:spLocks noGrp="1"/>
          </p:cNvSpPr>
          <p:nvPr>
            <p:ph type="subTitle" idx="1" hasCustomPrompt="1"/>
          </p:nvPr>
        </p:nvSpPr>
        <p:spPr>
          <a:xfrm>
            <a:off x="1521175" y="3493962"/>
            <a:ext cx="9529011" cy="1175296"/>
          </a:xfrm>
          <a:prstGeom prst="rect">
            <a:avLst/>
          </a:prstGeom>
        </p:spPr>
        <p:txBody>
          <a:bodyPr>
            <a:normAutofit/>
          </a:bodyPr>
          <a:lstStyle>
            <a:lvl1pPr marL="0" indent="0" algn="l">
              <a:buNone/>
              <a:defRPr sz="2400" baseline="0">
                <a:solidFill>
                  <a:srgbClr val="FFFFFF"/>
                </a:solidFill>
                <a:latin typeface="Georgia" charset="0"/>
                <a:ea typeface="Georgia" charset="0"/>
                <a:cs typeface="Georgia"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a:t>Innehåll/underrubriker </a:t>
            </a:r>
            <a:r>
              <a:rPr lang="sv-SE" dirty="0" err="1"/>
              <a:t>etc</a:t>
            </a:r>
            <a:endParaRPr lang="sv-SE" dirty="0"/>
          </a:p>
        </p:txBody>
      </p:sp>
      <p:cxnSp>
        <p:nvCxnSpPr>
          <p:cNvPr id="12" name="Rak 11"/>
          <p:cNvCxnSpPr/>
          <p:nvPr userDrawn="1"/>
        </p:nvCxnSpPr>
        <p:spPr>
          <a:xfrm>
            <a:off x="904614" y="6120611"/>
            <a:ext cx="10325607" cy="0"/>
          </a:xfrm>
          <a:prstGeom prst="line">
            <a:avLst/>
          </a:prstGeom>
          <a:ln w="158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3" name="Bildobjekt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984" y="6142849"/>
            <a:ext cx="1701427" cy="586311"/>
          </a:xfrm>
          <a:prstGeom prst="rect">
            <a:avLst/>
          </a:prstGeom>
        </p:spPr>
      </p:pic>
    </p:spTree>
    <p:extLst>
      <p:ext uri="{BB962C8B-B14F-4D97-AF65-F5344CB8AC3E}">
        <p14:creationId xmlns:p14="http://schemas.microsoft.com/office/powerpoint/2010/main" val="11769113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Avsnittssida Vit">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1507881" y="1812902"/>
            <a:ext cx="9717838" cy="1470025"/>
          </a:xfrm>
          <a:prstGeom prst="rect">
            <a:avLst/>
          </a:prstGeom>
        </p:spPr>
        <p:txBody>
          <a:bodyPr anchor="b">
            <a:normAutofit/>
          </a:bodyPr>
          <a:lstStyle>
            <a:lvl1pPr algn="l">
              <a:defRPr sz="3600" b="0" baseline="0">
                <a:solidFill>
                  <a:schemeClr val="tx1"/>
                </a:solidFill>
              </a:defRPr>
            </a:lvl1pPr>
          </a:lstStyle>
          <a:p>
            <a:r>
              <a:rPr lang="sv-SE" dirty="0"/>
              <a:t>Namn på nästa avsnitt</a:t>
            </a:r>
          </a:p>
        </p:txBody>
      </p:sp>
      <p:sp>
        <p:nvSpPr>
          <p:cNvPr id="3" name="Underrubrik 2"/>
          <p:cNvSpPr>
            <a:spLocks noGrp="1"/>
          </p:cNvSpPr>
          <p:nvPr>
            <p:ph type="subTitle" idx="1" hasCustomPrompt="1"/>
          </p:nvPr>
        </p:nvSpPr>
        <p:spPr>
          <a:xfrm>
            <a:off x="1507881" y="3493962"/>
            <a:ext cx="9717838" cy="1175296"/>
          </a:xfrm>
          <a:prstGeom prst="rect">
            <a:avLst/>
          </a:prstGeom>
        </p:spPr>
        <p:txBody>
          <a:bodyPr>
            <a:normAutofit/>
          </a:bodyPr>
          <a:lstStyle>
            <a:lvl1pPr marL="0" indent="0" algn="l">
              <a:buNone/>
              <a:defRPr sz="2400" baseline="0">
                <a:solidFill>
                  <a:schemeClr val="tx1"/>
                </a:solidFill>
                <a:latin typeface="Georgia" charset="0"/>
                <a:ea typeface="Georgia" charset="0"/>
                <a:cs typeface="Georgia"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a:t>Innehåll/underrubriker </a:t>
            </a:r>
            <a:r>
              <a:rPr lang="sv-SE" dirty="0" err="1"/>
              <a:t>etc</a:t>
            </a:r>
            <a:endParaRPr lang="sv-SE" dirty="0"/>
          </a:p>
        </p:txBody>
      </p:sp>
      <p:cxnSp>
        <p:nvCxnSpPr>
          <p:cNvPr id="7" name="Rak 6"/>
          <p:cNvCxnSpPr/>
          <p:nvPr userDrawn="1"/>
        </p:nvCxnSpPr>
        <p:spPr>
          <a:xfrm>
            <a:off x="904614" y="6120611"/>
            <a:ext cx="10325607"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983" y="6142849"/>
            <a:ext cx="1701429" cy="586311"/>
          </a:xfrm>
          <a:prstGeom prst="rect">
            <a:avLst/>
          </a:prstGeom>
        </p:spPr>
      </p:pic>
    </p:spTree>
    <p:extLst>
      <p:ext uri="{BB962C8B-B14F-4D97-AF65-F5344CB8AC3E}">
        <p14:creationId xmlns:p14="http://schemas.microsoft.com/office/powerpoint/2010/main" val="296864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ubrik">
    <p:spTree>
      <p:nvGrpSpPr>
        <p:cNvPr id="1" name=""/>
        <p:cNvGrpSpPr/>
        <p:nvPr/>
      </p:nvGrpSpPr>
      <p:grpSpPr>
        <a:xfrm>
          <a:off x="0" y="0"/>
          <a:ext cx="0" cy="0"/>
          <a:chOff x="0" y="0"/>
          <a:chExt cx="0" cy="0"/>
        </a:xfrm>
      </p:grpSpPr>
      <p:cxnSp>
        <p:nvCxnSpPr>
          <p:cNvPr id="9" name="Rak 8"/>
          <p:cNvCxnSpPr/>
          <p:nvPr userDrawn="1"/>
        </p:nvCxnSpPr>
        <p:spPr>
          <a:xfrm>
            <a:off x="904614" y="6120611"/>
            <a:ext cx="10325607"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Rubrik 3"/>
          <p:cNvSpPr>
            <a:spLocks noGrp="1"/>
          </p:cNvSpPr>
          <p:nvPr>
            <p:ph type="title"/>
          </p:nvPr>
        </p:nvSpPr>
        <p:spPr>
          <a:xfrm>
            <a:off x="913435" y="999228"/>
            <a:ext cx="10316784" cy="831131"/>
          </a:xfrm>
          <a:prstGeom prst="rect">
            <a:avLst/>
          </a:prstGeom>
        </p:spPr>
        <p:txBody>
          <a:bodyPr vert="horz">
            <a:normAutofit/>
          </a:bodyPr>
          <a:lstStyle>
            <a:lvl1pPr algn="l">
              <a:defRPr sz="3600"/>
            </a:lvl1pPr>
          </a:lstStyle>
          <a:p>
            <a:r>
              <a:rPr lang="sv-SE"/>
              <a:t>Klicka här för att ändra format</a:t>
            </a:r>
            <a:endParaRPr lang="sv-SE" dirty="0"/>
          </a:p>
        </p:txBody>
      </p:sp>
      <p:sp>
        <p:nvSpPr>
          <p:cNvPr id="17" name="Platshållare för datum 3"/>
          <p:cNvSpPr>
            <a:spLocks noGrp="1"/>
          </p:cNvSpPr>
          <p:nvPr>
            <p:ph type="dt" sz="half" idx="10"/>
          </p:nvPr>
        </p:nvSpPr>
        <p:spPr>
          <a:xfrm>
            <a:off x="8882793" y="361000"/>
            <a:ext cx="1908257" cy="264685"/>
          </a:xfrm>
          <a:prstGeom prst="rect">
            <a:avLst/>
          </a:prstGeom>
        </p:spPr>
        <p:txBody>
          <a:bodyPr/>
          <a:lstStyle>
            <a:lvl1pPr algn="r">
              <a:defRPr sz="1100" cap="all"/>
            </a:lvl1pPr>
          </a:lstStyle>
          <a:p>
            <a:fld id="{17876632-DB33-B848-98C2-C9C2768220DC}" type="datetime1">
              <a:rPr lang="sv-SE" smtClean="0"/>
              <a:t>2019-01-22</a:t>
            </a:fld>
            <a:endParaRPr lang="sv-SE" dirty="0"/>
          </a:p>
        </p:txBody>
      </p:sp>
      <p:sp>
        <p:nvSpPr>
          <p:cNvPr id="18" name="Platshållare för bildnummer 5"/>
          <p:cNvSpPr>
            <a:spLocks noGrp="1"/>
          </p:cNvSpPr>
          <p:nvPr>
            <p:ph type="sldNum" sz="quarter" idx="12"/>
          </p:nvPr>
        </p:nvSpPr>
        <p:spPr>
          <a:xfrm>
            <a:off x="10616348" y="361657"/>
            <a:ext cx="738379" cy="264685"/>
          </a:xfrm>
          <a:prstGeom prst="rect">
            <a:avLst/>
          </a:prstGeom>
        </p:spPr>
        <p:txBody>
          <a:bodyPr/>
          <a:lstStyle>
            <a:lvl1pPr algn="r">
              <a:defRPr sz="1100"/>
            </a:lvl1pPr>
          </a:lstStyle>
          <a:p>
            <a:fld id="{80A4C9D9-979F-D94A-9054-C3B7EAD37AEB}" type="slidenum">
              <a:rPr lang="sv-SE" smtClean="0"/>
              <a:pPr/>
              <a:t>‹#›</a:t>
            </a:fld>
            <a:endParaRPr lang="sv-SE" dirty="0"/>
          </a:p>
        </p:txBody>
      </p:sp>
      <p:sp>
        <p:nvSpPr>
          <p:cNvPr id="19" name="Platshållare för sidfot 4"/>
          <p:cNvSpPr>
            <a:spLocks noGrp="1"/>
          </p:cNvSpPr>
          <p:nvPr>
            <p:ph type="ftr" sz="quarter" idx="11"/>
          </p:nvPr>
        </p:nvSpPr>
        <p:spPr>
          <a:xfrm>
            <a:off x="791151" y="361000"/>
            <a:ext cx="7782556" cy="265340"/>
          </a:xfrm>
          <a:prstGeom prst="rect">
            <a:avLst/>
          </a:prstGeom>
        </p:spPr>
        <p:txBody>
          <a:bodyPr anchor="b"/>
          <a:lstStyle>
            <a:lvl1pPr>
              <a:defRPr sz="1100"/>
            </a:lvl1pPr>
          </a:lstStyle>
          <a:p>
            <a:r>
              <a:rPr lang="sv-SE"/>
              <a:t>Titel/föreläsare</a:t>
            </a:r>
            <a:endParaRPr lang="sv-SE" dirty="0"/>
          </a:p>
        </p:txBody>
      </p:sp>
      <p:pic>
        <p:nvPicPr>
          <p:cNvPr id="8" name="Bildobjekt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983" y="6142849"/>
            <a:ext cx="1701429" cy="586311"/>
          </a:xfrm>
          <a:prstGeom prst="rect">
            <a:avLst/>
          </a:prstGeom>
        </p:spPr>
      </p:pic>
    </p:spTree>
    <p:extLst>
      <p:ext uri="{BB962C8B-B14F-4D97-AF65-F5344CB8AC3E}">
        <p14:creationId xmlns:p14="http://schemas.microsoft.com/office/powerpoint/2010/main" val="18185052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ubrik och text">
    <p:spTree>
      <p:nvGrpSpPr>
        <p:cNvPr id="1" name=""/>
        <p:cNvGrpSpPr/>
        <p:nvPr/>
      </p:nvGrpSpPr>
      <p:grpSpPr>
        <a:xfrm>
          <a:off x="0" y="0"/>
          <a:ext cx="0" cy="0"/>
          <a:chOff x="0" y="0"/>
          <a:chExt cx="0" cy="0"/>
        </a:xfrm>
      </p:grpSpPr>
      <p:cxnSp>
        <p:nvCxnSpPr>
          <p:cNvPr id="9" name="Rak 8"/>
          <p:cNvCxnSpPr/>
          <p:nvPr userDrawn="1"/>
        </p:nvCxnSpPr>
        <p:spPr>
          <a:xfrm>
            <a:off x="904614" y="6120611"/>
            <a:ext cx="10325607"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Rubrik 3"/>
          <p:cNvSpPr>
            <a:spLocks noGrp="1"/>
          </p:cNvSpPr>
          <p:nvPr>
            <p:ph type="title"/>
          </p:nvPr>
        </p:nvSpPr>
        <p:spPr>
          <a:xfrm>
            <a:off x="913435" y="999228"/>
            <a:ext cx="10316784" cy="831131"/>
          </a:xfrm>
          <a:prstGeom prst="rect">
            <a:avLst/>
          </a:prstGeom>
        </p:spPr>
        <p:txBody>
          <a:bodyPr vert="horz">
            <a:normAutofit/>
          </a:bodyPr>
          <a:lstStyle>
            <a:lvl1pPr algn="l">
              <a:defRPr sz="3600"/>
            </a:lvl1pPr>
          </a:lstStyle>
          <a:p>
            <a:r>
              <a:rPr lang="sv-SE"/>
              <a:t>Klicka här för att ändra format</a:t>
            </a:r>
          </a:p>
        </p:txBody>
      </p:sp>
      <p:sp>
        <p:nvSpPr>
          <p:cNvPr id="17" name="Platshållare för datum 3"/>
          <p:cNvSpPr>
            <a:spLocks noGrp="1"/>
          </p:cNvSpPr>
          <p:nvPr>
            <p:ph type="dt" sz="half" idx="10"/>
          </p:nvPr>
        </p:nvSpPr>
        <p:spPr>
          <a:xfrm>
            <a:off x="8882793" y="361000"/>
            <a:ext cx="1908257" cy="264685"/>
          </a:xfrm>
          <a:prstGeom prst="rect">
            <a:avLst/>
          </a:prstGeom>
        </p:spPr>
        <p:txBody>
          <a:bodyPr/>
          <a:lstStyle>
            <a:lvl1pPr algn="r">
              <a:defRPr sz="1100" cap="all"/>
            </a:lvl1pPr>
          </a:lstStyle>
          <a:p>
            <a:fld id="{510129F2-47C3-1E43-B8DA-477191A4726D}" type="datetime1">
              <a:rPr lang="sv-SE" smtClean="0"/>
              <a:t>2019-01-22</a:t>
            </a:fld>
            <a:endParaRPr lang="sv-SE" dirty="0"/>
          </a:p>
        </p:txBody>
      </p:sp>
      <p:sp>
        <p:nvSpPr>
          <p:cNvPr id="18" name="Platshållare för bildnummer 5"/>
          <p:cNvSpPr>
            <a:spLocks noGrp="1"/>
          </p:cNvSpPr>
          <p:nvPr>
            <p:ph type="sldNum" sz="quarter" idx="12"/>
          </p:nvPr>
        </p:nvSpPr>
        <p:spPr>
          <a:xfrm>
            <a:off x="10616348" y="361657"/>
            <a:ext cx="738379" cy="264685"/>
          </a:xfrm>
          <a:prstGeom prst="rect">
            <a:avLst/>
          </a:prstGeom>
        </p:spPr>
        <p:txBody>
          <a:bodyPr/>
          <a:lstStyle>
            <a:lvl1pPr algn="r">
              <a:defRPr sz="1100"/>
            </a:lvl1pPr>
          </a:lstStyle>
          <a:p>
            <a:fld id="{80A4C9D9-979F-D94A-9054-C3B7EAD37AEB}" type="slidenum">
              <a:rPr lang="sv-SE" smtClean="0"/>
              <a:pPr/>
              <a:t>‹#›</a:t>
            </a:fld>
            <a:endParaRPr lang="sv-SE" dirty="0"/>
          </a:p>
        </p:txBody>
      </p:sp>
      <p:sp>
        <p:nvSpPr>
          <p:cNvPr id="19" name="Platshållare för sidfot 4"/>
          <p:cNvSpPr>
            <a:spLocks noGrp="1"/>
          </p:cNvSpPr>
          <p:nvPr>
            <p:ph type="ftr" sz="quarter" idx="11"/>
          </p:nvPr>
        </p:nvSpPr>
        <p:spPr>
          <a:xfrm>
            <a:off x="791151" y="361000"/>
            <a:ext cx="7782556" cy="265340"/>
          </a:xfrm>
          <a:prstGeom prst="rect">
            <a:avLst/>
          </a:prstGeom>
        </p:spPr>
        <p:txBody>
          <a:bodyPr anchor="b"/>
          <a:lstStyle>
            <a:lvl1pPr>
              <a:defRPr sz="1100"/>
            </a:lvl1pPr>
          </a:lstStyle>
          <a:p>
            <a:r>
              <a:rPr lang="sv-SE"/>
              <a:t>Titel/föreläsare</a:t>
            </a:r>
            <a:endParaRPr lang="sv-SE" dirty="0"/>
          </a:p>
        </p:txBody>
      </p:sp>
      <p:sp>
        <p:nvSpPr>
          <p:cNvPr id="20" name="Platshållare för text 2"/>
          <p:cNvSpPr>
            <a:spLocks noGrp="1"/>
          </p:cNvSpPr>
          <p:nvPr>
            <p:ph type="body" sz="quarter" idx="13"/>
          </p:nvPr>
        </p:nvSpPr>
        <p:spPr>
          <a:xfrm>
            <a:off x="913437" y="1830357"/>
            <a:ext cx="10316783" cy="4066288"/>
          </a:xfrm>
          <a:prstGeom prst="rect">
            <a:avLst/>
          </a:prstGeom>
        </p:spPr>
        <p:txBody>
          <a:bodyPr vert="horz"/>
          <a:lstStyle>
            <a:lvl1pPr>
              <a:spcBef>
                <a:spcPts val="900"/>
              </a:spcBef>
              <a:defRPr sz="2400" b="0" i="0">
                <a:latin typeface="Georgia"/>
                <a:cs typeface="Georgia"/>
              </a:defRPr>
            </a:lvl1pPr>
            <a:lvl2pPr>
              <a:spcBef>
                <a:spcPts val="900"/>
              </a:spcBef>
              <a:defRPr sz="2400" b="0" i="0">
                <a:latin typeface="Georgia"/>
                <a:cs typeface="Georgia"/>
              </a:defRPr>
            </a:lvl2pPr>
            <a:lvl3pPr>
              <a:spcBef>
                <a:spcPts val="900"/>
              </a:spcBef>
              <a:defRPr sz="2400" b="0" i="0">
                <a:latin typeface="Georgia"/>
                <a:cs typeface="Georgia"/>
              </a:defRPr>
            </a:lvl3pPr>
            <a:lvl4pPr>
              <a:spcBef>
                <a:spcPts val="900"/>
              </a:spcBef>
              <a:defRPr sz="2400" b="0" i="0">
                <a:latin typeface="Georgia"/>
                <a:cs typeface="Georgia"/>
              </a:defRPr>
            </a:lvl4pPr>
            <a:lvl5pPr>
              <a:spcBef>
                <a:spcPts val="900"/>
              </a:spcBef>
              <a:defRPr sz="2400" b="0" i="0">
                <a:latin typeface="Georgia"/>
                <a:cs typeface="Georgia"/>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11" name="Bildobjekt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983" y="6142849"/>
            <a:ext cx="1701429" cy="586311"/>
          </a:xfrm>
          <a:prstGeom prst="rect">
            <a:avLst/>
          </a:prstGeom>
        </p:spPr>
      </p:pic>
    </p:spTree>
    <p:extLst>
      <p:ext uri="{BB962C8B-B14F-4D97-AF65-F5344CB8AC3E}">
        <p14:creationId xmlns:p14="http://schemas.microsoft.com/office/powerpoint/2010/main" val="3567591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och bild">
    <p:spTree>
      <p:nvGrpSpPr>
        <p:cNvPr id="1" name=""/>
        <p:cNvGrpSpPr/>
        <p:nvPr/>
      </p:nvGrpSpPr>
      <p:grpSpPr>
        <a:xfrm>
          <a:off x="0" y="0"/>
          <a:ext cx="0" cy="0"/>
          <a:chOff x="0" y="0"/>
          <a:chExt cx="0" cy="0"/>
        </a:xfrm>
      </p:grpSpPr>
      <p:cxnSp>
        <p:nvCxnSpPr>
          <p:cNvPr id="9" name="Rak 8"/>
          <p:cNvCxnSpPr/>
          <p:nvPr userDrawn="1"/>
        </p:nvCxnSpPr>
        <p:spPr>
          <a:xfrm>
            <a:off x="904614" y="6120611"/>
            <a:ext cx="10325607"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Rubrik 3"/>
          <p:cNvSpPr>
            <a:spLocks noGrp="1"/>
          </p:cNvSpPr>
          <p:nvPr>
            <p:ph type="title"/>
          </p:nvPr>
        </p:nvSpPr>
        <p:spPr>
          <a:xfrm>
            <a:off x="913435" y="999228"/>
            <a:ext cx="10316784" cy="831131"/>
          </a:xfrm>
          <a:prstGeom prst="rect">
            <a:avLst/>
          </a:prstGeom>
        </p:spPr>
        <p:txBody>
          <a:bodyPr vert="horz">
            <a:normAutofit/>
          </a:bodyPr>
          <a:lstStyle>
            <a:lvl1pPr algn="l">
              <a:defRPr sz="3600"/>
            </a:lvl1pPr>
          </a:lstStyle>
          <a:p>
            <a:r>
              <a:rPr lang="sv-SE"/>
              <a:t>Klicka här för att ändra format</a:t>
            </a:r>
          </a:p>
        </p:txBody>
      </p:sp>
      <p:sp>
        <p:nvSpPr>
          <p:cNvPr id="5" name="Platshållare för bild 4"/>
          <p:cNvSpPr>
            <a:spLocks noGrp="1"/>
          </p:cNvSpPr>
          <p:nvPr>
            <p:ph type="pic" sz="quarter" idx="14"/>
          </p:nvPr>
        </p:nvSpPr>
        <p:spPr>
          <a:xfrm>
            <a:off x="5516033" y="1844506"/>
            <a:ext cx="5715000" cy="3945398"/>
          </a:xfrm>
          <a:prstGeom prst="rect">
            <a:avLst/>
          </a:prstGeom>
        </p:spPr>
        <p:txBody>
          <a:bodyPr vert="horz"/>
          <a:lstStyle/>
          <a:p>
            <a:r>
              <a:rPr lang="sv-SE"/>
              <a:t>Klicka på ikonen för att lägga till en bild</a:t>
            </a:r>
            <a:endParaRPr lang="sv-SE" dirty="0"/>
          </a:p>
        </p:txBody>
      </p:sp>
      <p:sp>
        <p:nvSpPr>
          <p:cNvPr id="17" name="Platshållare för datum 3"/>
          <p:cNvSpPr>
            <a:spLocks noGrp="1"/>
          </p:cNvSpPr>
          <p:nvPr>
            <p:ph type="dt" sz="half" idx="10"/>
          </p:nvPr>
        </p:nvSpPr>
        <p:spPr>
          <a:xfrm>
            <a:off x="8882793" y="361000"/>
            <a:ext cx="1908257" cy="264685"/>
          </a:xfrm>
          <a:prstGeom prst="rect">
            <a:avLst/>
          </a:prstGeom>
        </p:spPr>
        <p:txBody>
          <a:bodyPr/>
          <a:lstStyle>
            <a:lvl1pPr algn="r">
              <a:defRPr sz="1100" cap="all"/>
            </a:lvl1pPr>
          </a:lstStyle>
          <a:p>
            <a:fld id="{E0B52B37-1945-A54F-A7BC-2475ECFF8577}" type="datetime1">
              <a:rPr lang="sv-SE" smtClean="0"/>
              <a:t>2019-01-22</a:t>
            </a:fld>
            <a:endParaRPr lang="sv-SE" dirty="0"/>
          </a:p>
        </p:txBody>
      </p:sp>
      <p:sp>
        <p:nvSpPr>
          <p:cNvPr id="18" name="Platshållare för bildnummer 5"/>
          <p:cNvSpPr>
            <a:spLocks noGrp="1"/>
          </p:cNvSpPr>
          <p:nvPr>
            <p:ph type="sldNum" sz="quarter" idx="12"/>
          </p:nvPr>
        </p:nvSpPr>
        <p:spPr>
          <a:xfrm>
            <a:off x="10616348" y="361657"/>
            <a:ext cx="738379" cy="264685"/>
          </a:xfrm>
          <a:prstGeom prst="rect">
            <a:avLst/>
          </a:prstGeom>
        </p:spPr>
        <p:txBody>
          <a:bodyPr/>
          <a:lstStyle>
            <a:lvl1pPr algn="r">
              <a:defRPr sz="1100"/>
            </a:lvl1pPr>
          </a:lstStyle>
          <a:p>
            <a:fld id="{80A4C9D9-979F-D94A-9054-C3B7EAD37AEB}" type="slidenum">
              <a:rPr lang="sv-SE" smtClean="0"/>
              <a:pPr/>
              <a:t>‹#›</a:t>
            </a:fld>
            <a:endParaRPr lang="sv-SE" dirty="0"/>
          </a:p>
        </p:txBody>
      </p:sp>
      <p:sp>
        <p:nvSpPr>
          <p:cNvPr id="19" name="Platshållare för sidfot 4"/>
          <p:cNvSpPr>
            <a:spLocks noGrp="1"/>
          </p:cNvSpPr>
          <p:nvPr>
            <p:ph type="ftr" sz="quarter" idx="11"/>
          </p:nvPr>
        </p:nvSpPr>
        <p:spPr>
          <a:xfrm>
            <a:off x="791151" y="361000"/>
            <a:ext cx="7782556" cy="265340"/>
          </a:xfrm>
          <a:prstGeom prst="rect">
            <a:avLst/>
          </a:prstGeom>
        </p:spPr>
        <p:txBody>
          <a:bodyPr anchor="b"/>
          <a:lstStyle>
            <a:lvl1pPr>
              <a:defRPr sz="1100"/>
            </a:lvl1pPr>
          </a:lstStyle>
          <a:p>
            <a:r>
              <a:rPr lang="sv-SE"/>
              <a:t>Titel/föreläsare</a:t>
            </a:r>
            <a:endParaRPr lang="sv-SE" dirty="0"/>
          </a:p>
        </p:txBody>
      </p:sp>
      <p:sp>
        <p:nvSpPr>
          <p:cNvPr id="20" name="Platshållare för text 2"/>
          <p:cNvSpPr>
            <a:spLocks noGrp="1"/>
          </p:cNvSpPr>
          <p:nvPr>
            <p:ph type="body" sz="quarter" idx="13"/>
          </p:nvPr>
        </p:nvSpPr>
        <p:spPr>
          <a:xfrm>
            <a:off x="913436" y="1830357"/>
            <a:ext cx="4421615" cy="4066288"/>
          </a:xfrm>
          <a:prstGeom prst="rect">
            <a:avLst/>
          </a:prstGeom>
        </p:spPr>
        <p:txBody>
          <a:bodyPr vert="horz"/>
          <a:lstStyle>
            <a:lvl1pPr>
              <a:spcBef>
                <a:spcPts val="900"/>
              </a:spcBef>
              <a:defRPr sz="2400" b="0" i="0">
                <a:latin typeface="Georgia"/>
                <a:cs typeface="Georgia"/>
              </a:defRPr>
            </a:lvl1pPr>
            <a:lvl2pPr>
              <a:spcBef>
                <a:spcPts val="900"/>
              </a:spcBef>
              <a:defRPr sz="2400" b="0" i="0">
                <a:latin typeface="Georgia"/>
                <a:cs typeface="Georgia"/>
              </a:defRPr>
            </a:lvl2pPr>
            <a:lvl3pPr>
              <a:spcBef>
                <a:spcPts val="900"/>
              </a:spcBef>
              <a:defRPr sz="2400" b="0" i="0">
                <a:latin typeface="Georgia"/>
                <a:cs typeface="Georgia"/>
              </a:defRPr>
            </a:lvl3pPr>
            <a:lvl4pPr>
              <a:spcBef>
                <a:spcPts val="900"/>
              </a:spcBef>
              <a:defRPr sz="2400" b="0" i="0">
                <a:latin typeface="Georgia"/>
                <a:cs typeface="Georgia"/>
              </a:defRPr>
            </a:lvl4pPr>
            <a:lvl5pPr>
              <a:spcBef>
                <a:spcPts val="900"/>
              </a:spcBef>
              <a:defRPr sz="2400" b="0" i="0">
                <a:latin typeface="Georgia"/>
                <a:cs typeface="Georgia"/>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11" name="Bildobjekt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983" y="6142849"/>
            <a:ext cx="1701429" cy="586311"/>
          </a:xfrm>
          <a:prstGeom prst="rect">
            <a:avLst/>
          </a:prstGeom>
        </p:spPr>
      </p:pic>
    </p:spTree>
    <p:extLst>
      <p:ext uri="{BB962C8B-B14F-4D97-AF65-F5344CB8AC3E}">
        <p14:creationId xmlns:p14="http://schemas.microsoft.com/office/powerpoint/2010/main" val="15327322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cxnSp>
        <p:nvCxnSpPr>
          <p:cNvPr id="9" name="Rak 8"/>
          <p:cNvCxnSpPr/>
          <p:nvPr userDrawn="1"/>
        </p:nvCxnSpPr>
        <p:spPr>
          <a:xfrm>
            <a:off x="904614" y="6120611"/>
            <a:ext cx="10325607"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Rubrik 3"/>
          <p:cNvSpPr>
            <a:spLocks noGrp="1"/>
          </p:cNvSpPr>
          <p:nvPr>
            <p:ph type="title"/>
          </p:nvPr>
        </p:nvSpPr>
        <p:spPr>
          <a:xfrm>
            <a:off x="913435" y="999228"/>
            <a:ext cx="10316784" cy="831131"/>
          </a:xfrm>
          <a:prstGeom prst="rect">
            <a:avLst/>
          </a:prstGeom>
        </p:spPr>
        <p:txBody>
          <a:bodyPr vert="horz">
            <a:normAutofit/>
          </a:bodyPr>
          <a:lstStyle>
            <a:lvl1pPr algn="l">
              <a:defRPr sz="3600"/>
            </a:lvl1pPr>
          </a:lstStyle>
          <a:p>
            <a:r>
              <a:rPr lang="sv-SE"/>
              <a:t>Klicka här för att ändra format</a:t>
            </a:r>
            <a:endParaRPr lang="sv-SE" dirty="0"/>
          </a:p>
        </p:txBody>
      </p:sp>
      <p:sp>
        <p:nvSpPr>
          <p:cNvPr id="3" name="Platshållare för diagram 2"/>
          <p:cNvSpPr>
            <a:spLocks noGrp="1"/>
          </p:cNvSpPr>
          <p:nvPr>
            <p:ph type="chart" sz="quarter" idx="13"/>
          </p:nvPr>
        </p:nvSpPr>
        <p:spPr>
          <a:xfrm>
            <a:off x="914402" y="1905000"/>
            <a:ext cx="10316633" cy="3922713"/>
          </a:xfrm>
          <a:prstGeom prst="rect">
            <a:avLst/>
          </a:prstGeom>
        </p:spPr>
        <p:txBody>
          <a:bodyPr vert="horz"/>
          <a:lstStyle>
            <a:lvl1pPr>
              <a:spcBef>
                <a:spcPts val="900"/>
              </a:spcBef>
              <a:defRPr/>
            </a:lvl1pPr>
          </a:lstStyle>
          <a:p>
            <a:r>
              <a:rPr lang="sv-SE"/>
              <a:t>Klicka på ikonen för att lägga till ett diagram</a:t>
            </a:r>
            <a:endParaRPr lang="sv-SE" dirty="0"/>
          </a:p>
        </p:txBody>
      </p:sp>
      <p:sp>
        <p:nvSpPr>
          <p:cNvPr id="15" name="Platshållare för datum 3"/>
          <p:cNvSpPr>
            <a:spLocks noGrp="1"/>
          </p:cNvSpPr>
          <p:nvPr>
            <p:ph type="dt" sz="half" idx="10"/>
          </p:nvPr>
        </p:nvSpPr>
        <p:spPr>
          <a:xfrm>
            <a:off x="8882793" y="361000"/>
            <a:ext cx="1908257" cy="264685"/>
          </a:xfrm>
          <a:prstGeom prst="rect">
            <a:avLst/>
          </a:prstGeom>
        </p:spPr>
        <p:txBody>
          <a:bodyPr/>
          <a:lstStyle>
            <a:lvl1pPr algn="r">
              <a:defRPr sz="1100" cap="all"/>
            </a:lvl1pPr>
          </a:lstStyle>
          <a:p>
            <a:fld id="{5C9C3AF3-829B-B94F-A21E-4C89A26B3E95}" type="datetime1">
              <a:rPr lang="sv-SE" smtClean="0"/>
              <a:t>2019-01-22</a:t>
            </a:fld>
            <a:endParaRPr lang="sv-SE" dirty="0"/>
          </a:p>
        </p:txBody>
      </p:sp>
      <p:sp>
        <p:nvSpPr>
          <p:cNvPr id="16" name="Platshållare för bildnummer 5"/>
          <p:cNvSpPr>
            <a:spLocks noGrp="1"/>
          </p:cNvSpPr>
          <p:nvPr>
            <p:ph type="sldNum" sz="quarter" idx="12"/>
          </p:nvPr>
        </p:nvSpPr>
        <p:spPr>
          <a:xfrm>
            <a:off x="10616348" y="361657"/>
            <a:ext cx="738379" cy="264685"/>
          </a:xfrm>
          <a:prstGeom prst="rect">
            <a:avLst/>
          </a:prstGeom>
        </p:spPr>
        <p:txBody>
          <a:bodyPr/>
          <a:lstStyle>
            <a:lvl1pPr algn="r">
              <a:defRPr sz="1100"/>
            </a:lvl1pPr>
          </a:lstStyle>
          <a:p>
            <a:fld id="{80A4C9D9-979F-D94A-9054-C3B7EAD37AEB}" type="slidenum">
              <a:rPr lang="sv-SE" smtClean="0"/>
              <a:pPr/>
              <a:t>‹#›</a:t>
            </a:fld>
            <a:endParaRPr lang="sv-SE" dirty="0"/>
          </a:p>
        </p:txBody>
      </p:sp>
      <p:sp>
        <p:nvSpPr>
          <p:cNvPr id="17" name="Platshållare för sidfot 4"/>
          <p:cNvSpPr>
            <a:spLocks noGrp="1"/>
          </p:cNvSpPr>
          <p:nvPr>
            <p:ph type="ftr" sz="quarter" idx="11"/>
          </p:nvPr>
        </p:nvSpPr>
        <p:spPr>
          <a:xfrm>
            <a:off x="791151" y="361000"/>
            <a:ext cx="7782556" cy="265340"/>
          </a:xfrm>
          <a:prstGeom prst="rect">
            <a:avLst/>
          </a:prstGeom>
        </p:spPr>
        <p:txBody>
          <a:bodyPr anchor="b"/>
          <a:lstStyle>
            <a:lvl1pPr>
              <a:defRPr sz="1100"/>
            </a:lvl1pPr>
          </a:lstStyle>
          <a:p>
            <a:r>
              <a:rPr lang="sv-SE"/>
              <a:t>Titel/föreläsare</a:t>
            </a:r>
            <a:endParaRPr lang="sv-SE" dirty="0"/>
          </a:p>
        </p:txBody>
      </p:sp>
      <p:pic>
        <p:nvPicPr>
          <p:cNvPr id="11" name="Bildobjekt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983" y="6142849"/>
            <a:ext cx="1701429" cy="586311"/>
          </a:xfrm>
          <a:prstGeom prst="rect">
            <a:avLst/>
          </a:prstGeom>
        </p:spPr>
      </p:pic>
    </p:spTree>
    <p:extLst>
      <p:ext uri="{BB962C8B-B14F-4D97-AF65-F5344CB8AC3E}">
        <p14:creationId xmlns:p14="http://schemas.microsoft.com/office/powerpoint/2010/main" val="22943483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Avslut Blå">
    <p:bg>
      <p:bgPr>
        <a:solidFill>
          <a:srgbClr val="00B9E7"/>
        </a:solidFill>
        <a:effectLst/>
      </p:bgPr>
    </p:bg>
    <p:spTree>
      <p:nvGrpSpPr>
        <p:cNvPr id="1" name=""/>
        <p:cNvGrpSpPr/>
        <p:nvPr/>
      </p:nvGrpSpPr>
      <p:grpSpPr>
        <a:xfrm>
          <a:off x="0" y="0"/>
          <a:ext cx="0" cy="0"/>
          <a:chOff x="0" y="0"/>
          <a:chExt cx="0" cy="0"/>
        </a:xfrm>
      </p:grpSpPr>
      <p:sp>
        <p:nvSpPr>
          <p:cNvPr id="4" name="textruta 3"/>
          <p:cNvSpPr txBox="1"/>
          <p:nvPr userDrawn="1"/>
        </p:nvSpPr>
        <p:spPr>
          <a:xfrm>
            <a:off x="2424185" y="3670051"/>
            <a:ext cx="7369615" cy="523220"/>
          </a:xfrm>
          <a:prstGeom prst="rect">
            <a:avLst/>
          </a:prstGeom>
          <a:noFill/>
        </p:spPr>
        <p:txBody>
          <a:bodyPr wrap="square" rtlCol="0">
            <a:spAutoFit/>
          </a:bodyPr>
          <a:lstStyle/>
          <a:p>
            <a:pPr algn="ctr"/>
            <a:r>
              <a:rPr lang="sv-SE" sz="2800" dirty="0" err="1">
                <a:solidFill>
                  <a:schemeClr val="bg1"/>
                </a:solidFill>
              </a:rPr>
              <a:t>www.liu.se</a:t>
            </a:r>
            <a:endParaRPr lang="sv-SE" sz="2800" dirty="0">
              <a:solidFill>
                <a:schemeClr val="bg1"/>
              </a:solidFill>
            </a:endParaRPr>
          </a:p>
        </p:txBody>
      </p:sp>
      <p:sp>
        <p:nvSpPr>
          <p:cNvPr id="3" name="Platshållare för text 2"/>
          <p:cNvSpPr>
            <a:spLocks noGrp="1"/>
          </p:cNvSpPr>
          <p:nvPr>
            <p:ph type="body" sz="quarter" idx="10" hasCustomPrompt="1"/>
          </p:nvPr>
        </p:nvSpPr>
        <p:spPr>
          <a:xfrm>
            <a:off x="1761068" y="1814513"/>
            <a:ext cx="8868717" cy="1230312"/>
          </a:xfrm>
          <a:prstGeom prst="rect">
            <a:avLst/>
          </a:prstGeom>
        </p:spPr>
        <p:txBody>
          <a:bodyPr vert="horz">
            <a:normAutofit/>
          </a:bodyPr>
          <a:lstStyle>
            <a:lvl1pPr marL="0" indent="0" algn="ctr">
              <a:buNone/>
              <a:defRPr>
                <a:solidFill>
                  <a:schemeClr val="bg1"/>
                </a:solidFill>
              </a:defRPr>
            </a:lvl1pPr>
          </a:lstStyle>
          <a:p>
            <a:r>
              <a:rPr lang="sv-SE" dirty="0"/>
              <a:t>Text/namn på talare </a:t>
            </a:r>
          </a:p>
          <a:p>
            <a:r>
              <a:rPr lang="sv-SE" dirty="0"/>
              <a:t>kontaktinformation e.d.</a:t>
            </a:r>
          </a:p>
        </p:txBody>
      </p:sp>
      <p:pic>
        <p:nvPicPr>
          <p:cNvPr id="5" name="Bildobjekt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1734" y="5929764"/>
            <a:ext cx="2369737" cy="595580"/>
          </a:xfrm>
          <a:prstGeom prst="rect">
            <a:avLst/>
          </a:prstGeom>
        </p:spPr>
      </p:pic>
    </p:spTree>
    <p:extLst>
      <p:ext uri="{BB962C8B-B14F-4D97-AF65-F5344CB8AC3E}">
        <p14:creationId xmlns:p14="http://schemas.microsoft.com/office/powerpoint/2010/main" val="18984966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vslut Blå (mörk)">
    <p:bg>
      <p:bgPr>
        <a:solidFill>
          <a:srgbClr val="0099C6"/>
        </a:solidFill>
        <a:effectLst/>
      </p:bgPr>
    </p:bg>
    <p:spTree>
      <p:nvGrpSpPr>
        <p:cNvPr id="1" name=""/>
        <p:cNvGrpSpPr/>
        <p:nvPr/>
      </p:nvGrpSpPr>
      <p:grpSpPr>
        <a:xfrm>
          <a:off x="0" y="0"/>
          <a:ext cx="0" cy="0"/>
          <a:chOff x="0" y="0"/>
          <a:chExt cx="0" cy="0"/>
        </a:xfrm>
      </p:grpSpPr>
      <p:sp>
        <p:nvSpPr>
          <p:cNvPr id="7" name="textruta 6"/>
          <p:cNvSpPr txBox="1"/>
          <p:nvPr userDrawn="1"/>
        </p:nvSpPr>
        <p:spPr>
          <a:xfrm>
            <a:off x="2424185" y="3670051"/>
            <a:ext cx="7369615" cy="523220"/>
          </a:xfrm>
          <a:prstGeom prst="rect">
            <a:avLst/>
          </a:prstGeom>
          <a:noFill/>
        </p:spPr>
        <p:txBody>
          <a:bodyPr wrap="square" rtlCol="0">
            <a:spAutoFit/>
          </a:bodyPr>
          <a:lstStyle/>
          <a:p>
            <a:pPr algn="ctr"/>
            <a:r>
              <a:rPr lang="sv-SE" sz="2800" dirty="0" err="1">
                <a:solidFill>
                  <a:schemeClr val="bg1"/>
                </a:solidFill>
              </a:rPr>
              <a:t>www.liu.se</a:t>
            </a:r>
            <a:endParaRPr lang="sv-SE" sz="2800" dirty="0">
              <a:solidFill>
                <a:schemeClr val="bg1"/>
              </a:solidFill>
            </a:endParaRPr>
          </a:p>
        </p:txBody>
      </p:sp>
      <p:sp>
        <p:nvSpPr>
          <p:cNvPr id="11" name="Platshållare för text 2"/>
          <p:cNvSpPr>
            <a:spLocks noGrp="1"/>
          </p:cNvSpPr>
          <p:nvPr>
            <p:ph type="body" sz="quarter" idx="10" hasCustomPrompt="1"/>
          </p:nvPr>
        </p:nvSpPr>
        <p:spPr>
          <a:xfrm>
            <a:off x="1761068" y="1814513"/>
            <a:ext cx="8868717" cy="1230312"/>
          </a:xfrm>
          <a:prstGeom prst="rect">
            <a:avLst/>
          </a:prstGeom>
        </p:spPr>
        <p:txBody>
          <a:bodyPr vert="horz">
            <a:normAutofit/>
          </a:bodyPr>
          <a:lstStyle>
            <a:lvl1pPr marL="0" indent="0" algn="ctr">
              <a:buNone/>
              <a:defRPr>
                <a:solidFill>
                  <a:schemeClr val="bg1"/>
                </a:solidFill>
              </a:defRPr>
            </a:lvl1pPr>
          </a:lstStyle>
          <a:p>
            <a:r>
              <a:rPr lang="sv-SE" dirty="0"/>
              <a:t>Text/namn på talare </a:t>
            </a:r>
          </a:p>
          <a:p>
            <a:r>
              <a:rPr lang="sv-SE" dirty="0"/>
              <a:t>kontaktinformation e.d.</a:t>
            </a:r>
          </a:p>
        </p:txBody>
      </p:sp>
      <p:pic>
        <p:nvPicPr>
          <p:cNvPr id="5" name="Bildobjekt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1734" y="5929764"/>
            <a:ext cx="2369737" cy="595580"/>
          </a:xfrm>
          <a:prstGeom prst="rect">
            <a:avLst/>
          </a:prstGeom>
        </p:spPr>
      </p:pic>
    </p:spTree>
    <p:extLst>
      <p:ext uri="{BB962C8B-B14F-4D97-AF65-F5344CB8AC3E}">
        <p14:creationId xmlns:p14="http://schemas.microsoft.com/office/powerpoint/2010/main" val="1957400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Avslut Turkos">
    <p:bg>
      <p:bgPr>
        <a:solidFill>
          <a:srgbClr val="17C7D2"/>
        </a:solidFill>
        <a:effectLst/>
      </p:bgPr>
    </p:bg>
    <p:spTree>
      <p:nvGrpSpPr>
        <p:cNvPr id="1" name=""/>
        <p:cNvGrpSpPr/>
        <p:nvPr/>
      </p:nvGrpSpPr>
      <p:grpSpPr>
        <a:xfrm>
          <a:off x="0" y="0"/>
          <a:ext cx="0" cy="0"/>
          <a:chOff x="0" y="0"/>
          <a:chExt cx="0" cy="0"/>
        </a:xfrm>
      </p:grpSpPr>
      <p:sp>
        <p:nvSpPr>
          <p:cNvPr id="4" name="textruta 3"/>
          <p:cNvSpPr txBox="1"/>
          <p:nvPr userDrawn="1"/>
        </p:nvSpPr>
        <p:spPr>
          <a:xfrm>
            <a:off x="2424185" y="3670051"/>
            <a:ext cx="7369615" cy="523220"/>
          </a:xfrm>
          <a:prstGeom prst="rect">
            <a:avLst/>
          </a:prstGeom>
          <a:noFill/>
        </p:spPr>
        <p:txBody>
          <a:bodyPr wrap="square" rtlCol="0">
            <a:spAutoFit/>
          </a:bodyPr>
          <a:lstStyle/>
          <a:p>
            <a:pPr algn="ctr"/>
            <a:r>
              <a:rPr lang="sv-SE" sz="2800" dirty="0" err="1">
                <a:solidFill>
                  <a:schemeClr val="bg1"/>
                </a:solidFill>
              </a:rPr>
              <a:t>www.liu.se</a:t>
            </a:r>
            <a:endParaRPr lang="sv-SE" sz="2800" dirty="0">
              <a:solidFill>
                <a:schemeClr val="bg1"/>
              </a:solidFill>
            </a:endParaRPr>
          </a:p>
        </p:txBody>
      </p:sp>
      <p:sp>
        <p:nvSpPr>
          <p:cNvPr id="7" name="Platshållare för text 2"/>
          <p:cNvSpPr>
            <a:spLocks noGrp="1"/>
          </p:cNvSpPr>
          <p:nvPr>
            <p:ph type="body" sz="quarter" idx="10" hasCustomPrompt="1"/>
          </p:nvPr>
        </p:nvSpPr>
        <p:spPr>
          <a:xfrm>
            <a:off x="1761068" y="1814513"/>
            <a:ext cx="8868717" cy="1230312"/>
          </a:xfrm>
          <a:prstGeom prst="rect">
            <a:avLst/>
          </a:prstGeom>
        </p:spPr>
        <p:txBody>
          <a:bodyPr vert="horz">
            <a:normAutofit/>
          </a:bodyPr>
          <a:lstStyle>
            <a:lvl1pPr marL="0" indent="0" algn="ctr">
              <a:buNone/>
              <a:defRPr>
                <a:solidFill>
                  <a:schemeClr val="bg1"/>
                </a:solidFill>
              </a:defRPr>
            </a:lvl1pPr>
          </a:lstStyle>
          <a:p>
            <a:r>
              <a:rPr lang="sv-SE" dirty="0"/>
              <a:t>Text/namn på talare </a:t>
            </a:r>
          </a:p>
          <a:p>
            <a:r>
              <a:rPr lang="sv-SE" dirty="0"/>
              <a:t>kontaktinformation e.d.</a:t>
            </a:r>
          </a:p>
        </p:txBody>
      </p:sp>
      <p:pic>
        <p:nvPicPr>
          <p:cNvPr id="5" name="Bildobjekt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1734" y="5929764"/>
            <a:ext cx="2369737" cy="595580"/>
          </a:xfrm>
          <a:prstGeom prst="rect">
            <a:avLst/>
          </a:prstGeom>
        </p:spPr>
      </p:pic>
    </p:spTree>
    <p:extLst>
      <p:ext uri="{BB962C8B-B14F-4D97-AF65-F5344CB8AC3E}">
        <p14:creationId xmlns:p14="http://schemas.microsoft.com/office/powerpoint/2010/main" val="18177550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vslut Turkos (mörk)">
    <p:bg>
      <p:bgPr>
        <a:solidFill>
          <a:srgbClr val="009CA6"/>
        </a:solidFill>
        <a:effectLst/>
      </p:bgPr>
    </p:bg>
    <p:spTree>
      <p:nvGrpSpPr>
        <p:cNvPr id="1" name=""/>
        <p:cNvGrpSpPr/>
        <p:nvPr/>
      </p:nvGrpSpPr>
      <p:grpSpPr>
        <a:xfrm>
          <a:off x="0" y="0"/>
          <a:ext cx="0" cy="0"/>
          <a:chOff x="0" y="0"/>
          <a:chExt cx="0" cy="0"/>
        </a:xfrm>
      </p:grpSpPr>
      <p:sp>
        <p:nvSpPr>
          <p:cNvPr id="6" name="textruta 5"/>
          <p:cNvSpPr txBox="1"/>
          <p:nvPr userDrawn="1"/>
        </p:nvSpPr>
        <p:spPr>
          <a:xfrm>
            <a:off x="2424185" y="3670051"/>
            <a:ext cx="7369615" cy="523220"/>
          </a:xfrm>
          <a:prstGeom prst="rect">
            <a:avLst/>
          </a:prstGeom>
          <a:noFill/>
        </p:spPr>
        <p:txBody>
          <a:bodyPr wrap="square" rtlCol="0">
            <a:spAutoFit/>
          </a:bodyPr>
          <a:lstStyle/>
          <a:p>
            <a:pPr algn="ctr"/>
            <a:r>
              <a:rPr lang="sv-SE" sz="2800" dirty="0" err="1">
                <a:solidFill>
                  <a:schemeClr val="bg1"/>
                </a:solidFill>
              </a:rPr>
              <a:t>www.liu.se</a:t>
            </a:r>
            <a:endParaRPr lang="sv-SE" sz="2800" dirty="0">
              <a:solidFill>
                <a:schemeClr val="bg1"/>
              </a:solidFill>
            </a:endParaRPr>
          </a:p>
        </p:txBody>
      </p:sp>
      <p:sp>
        <p:nvSpPr>
          <p:cNvPr id="12" name="Platshållare för text 2"/>
          <p:cNvSpPr>
            <a:spLocks noGrp="1"/>
          </p:cNvSpPr>
          <p:nvPr>
            <p:ph type="body" sz="quarter" idx="10" hasCustomPrompt="1"/>
          </p:nvPr>
        </p:nvSpPr>
        <p:spPr>
          <a:xfrm>
            <a:off x="1761068" y="1814513"/>
            <a:ext cx="8868717" cy="1230312"/>
          </a:xfrm>
          <a:prstGeom prst="rect">
            <a:avLst/>
          </a:prstGeom>
        </p:spPr>
        <p:txBody>
          <a:bodyPr vert="horz">
            <a:normAutofit/>
          </a:bodyPr>
          <a:lstStyle>
            <a:lvl1pPr marL="0" indent="0" algn="ctr">
              <a:buNone/>
              <a:defRPr>
                <a:solidFill>
                  <a:schemeClr val="bg1"/>
                </a:solidFill>
              </a:defRPr>
            </a:lvl1pPr>
          </a:lstStyle>
          <a:p>
            <a:r>
              <a:rPr lang="sv-SE" dirty="0"/>
              <a:t>Text/namn på talare </a:t>
            </a:r>
          </a:p>
          <a:p>
            <a:r>
              <a:rPr lang="sv-SE" dirty="0"/>
              <a:t>kontaktinformation e.d.</a:t>
            </a:r>
          </a:p>
        </p:txBody>
      </p:sp>
      <p:pic>
        <p:nvPicPr>
          <p:cNvPr id="5" name="Bildobjekt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1734" y="5929764"/>
            <a:ext cx="2369737" cy="595580"/>
          </a:xfrm>
          <a:prstGeom prst="rect">
            <a:avLst/>
          </a:prstGeom>
        </p:spPr>
      </p:pic>
    </p:spTree>
    <p:extLst>
      <p:ext uri="{BB962C8B-B14F-4D97-AF65-F5344CB8AC3E}">
        <p14:creationId xmlns:p14="http://schemas.microsoft.com/office/powerpoint/2010/main" val="2006811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sida Turkos">
    <p:bg>
      <p:bgPr>
        <a:solidFill>
          <a:srgbClr val="17C7D2"/>
        </a:solidFill>
        <a:effectLst/>
      </p:bgPr>
    </p:bg>
    <p:spTree>
      <p:nvGrpSpPr>
        <p:cNvPr id="1" name=""/>
        <p:cNvGrpSpPr/>
        <p:nvPr/>
      </p:nvGrpSpPr>
      <p:grpSpPr>
        <a:xfrm>
          <a:off x="0" y="0"/>
          <a:ext cx="0" cy="0"/>
          <a:chOff x="0" y="0"/>
          <a:chExt cx="0" cy="0"/>
        </a:xfrm>
      </p:grpSpPr>
      <p:sp>
        <p:nvSpPr>
          <p:cNvPr id="8" name="Rubrik 1"/>
          <p:cNvSpPr>
            <a:spLocks noGrp="1"/>
          </p:cNvSpPr>
          <p:nvPr>
            <p:ph type="ctrTitle" hasCustomPrompt="1"/>
          </p:nvPr>
        </p:nvSpPr>
        <p:spPr>
          <a:xfrm>
            <a:off x="1552240" y="1812902"/>
            <a:ext cx="9565526" cy="1470025"/>
          </a:xfrm>
          <a:prstGeom prst="rect">
            <a:avLst/>
          </a:prstGeom>
        </p:spPr>
        <p:txBody>
          <a:bodyPr anchor="b">
            <a:normAutofit/>
          </a:bodyPr>
          <a:lstStyle>
            <a:lvl1pPr algn="l">
              <a:defRPr sz="6000">
                <a:solidFill>
                  <a:srgbClr val="FFFFFF"/>
                </a:solidFill>
              </a:defRPr>
            </a:lvl1pPr>
          </a:lstStyle>
          <a:p>
            <a:r>
              <a:rPr lang="sv-SE" dirty="0"/>
              <a:t>Presentationens</a:t>
            </a:r>
            <a:br>
              <a:rPr lang="sv-SE" dirty="0"/>
            </a:br>
            <a:r>
              <a:rPr lang="sv-SE" dirty="0"/>
              <a:t>titel/rubrik</a:t>
            </a:r>
          </a:p>
        </p:txBody>
      </p:sp>
      <p:sp>
        <p:nvSpPr>
          <p:cNvPr id="9" name="Underrubrik 2"/>
          <p:cNvSpPr>
            <a:spLocks noGrp="1"/>
          </p:cNvSpPr>
          <p:nvPr>
            <p:ph type="subTitle" idx="1" hasCustomPrompt="1"/>
          </p:nvPr>
        </p:nvSpPr>
        <p:spPr>
          <a:xfrm>
            <a:off x="1552239" y="3493962"/>
            <a:ext cx="9565527" cy="1175296"/>
          </a:xfrm>
          <a:prstGeom prst="rect">
            <a:avLst/>
          </a:prstGeom>
        </p:spPr>
        <p:txBody>
          <a:bodyPr>
            <a:normAutofit/>
          </a:bodyPr>
          <a:lstStyle>
            <a:lvl1pPr marL="0" indent="0" algn="l">
              <a:buNone/>
              <a:defRPr sz="2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a:t>Underrubrik/namn på talare e.d.</a:t>
            </a:r>
          </a:p>
        </p:txBody>
      </p:sp>
      <p:pic>
        <p:nvPicPr>
          <p:cNvPr id="11" name="Bildobjekt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1734" y="5929764"/>
            <a:ext cx="2369737" cy="595580"/>
          </a:xfrm>
          <a:prstGeom prst="rect">
            <a:avLst/>
          </a:prstGeom>
        </p:spPr>
      </p:pic>
    </p:spTree>
    <p:extLst>
      <p:ext uri="{BB962C8B-B14F-4D97-AF65-F5344CB8AC3E}">
        <p14:creationId xmlns:p14="http://schemas.microsoft.com/office/powerpoint/2010/main" val="39124406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Avslut Grön">
    <p:bg>
      <p:bgPr>
        <a:solidFill>
          <a:srgbClr val="00CFB5"/>
        </a:solidFill>
        <a:effectLst/>
      </p:bgPr>
    </p:bg>
    <p:spTree>
      <p:nvGrpSpPr>
        <p:cNvPr id="1" name=""/>
        <p:cNvGrpSpPr/>
        <p:nvPr/>
      </p:nvGrpSpPr>
      <p:grpSpPr>
        <a:xfrm>
          <a:off x="0" y="0"/>
          <a:ext cx="0" cy="0"/>
          <a:chOff x="0" y="0"/>
          <a:chExt cx="0" cy="0"/>
        </a:xfrm>
      </p:grpSpPr>
      <p:sp>
        <p:nvSpPr>
          <p:cNvPr id="4" name="textruta 3"/>
          <p:cNvSpPr txBox="1"/>
          <p:nvPr userDrawn="1"/>
        </p:nvSpPr>
        <p:spPr>
          <a:xfrm>
            <a:off x="2424185" y="3670051"/>
            <a:ext cx="7369615" cy="523220"/>
          </a:xfrm>
          <a:prstGeom prst="rect">
            <a:avLst/>
          </a:prstGeom>
          <a:noFill/>
        </p:spPr>
        <p:txBody>
          <a:bodyPr wrap="square" rtlCol="0">
            <a:spAutoFit/>
          </a:bodyPr>
          <a:lstStyle/>
          <a:p>
            <a:pPr algn="ctr"/>
            <a:r>
              <a:rPr lang="sv-SE" sz="2800" dirty="0" err="1">
                <a:solidFill>
                  <a:schemeClr val="bg1"/>
                </a:solidFill>
              </a:rPr>
              <a:t>www.liu.se</a:t>
            </a:r>
            <a:endParaRPr lang="sv-SE" sz="2800" dirty="0">
              <a:solidFill>
                <a:schemeClr val="bg1"/>
              </a:solidFill>
            </a:endParaRPr>
          </a:p>
        </p:txBody>
      </p:sp>
      <p:sp>
        <p:nvSpPr>
          <p:cNvPr id="7" name="Platshållare för text 2"/>
          <p:cNvSpPr>
            <a:spLocks noGrp="1"/>
          </p:cNvSpPr>
          <p:nvPr>
            <p:ph type="body" sz="quarter" idx="10" hasCustomPrompt="1"/>
          </p:nvPr>
        </p:nvSpPr>
        <p:spPr>
          <a:xfrm>
            <a:off x="1761068" y="1814513"/>
            <a:ext cx="8868717" cy="1230312"/>
          </a:xfrm>
          <a:prstGeom prst="rect">
            <a:avLst/>
          </a:prstGeom>
        </p:spPr>
        <p:txBody>
          <a:bodyPr vert="horz">
            <a:normAutofit/>
          </a:bodyPr>
          <a:lstStyle>
            <a:lvl1pPr marL="0" indent="0" algn="ctr">
              <a:buNone/>
              <a:defRPr>
                <a:solidFill>
                  <a:schemeClr val="bg1"/>
                </a:solidFill>
              </a:defRPr>
            </a:lvl1pPr>
          </a:lstStyle>
          <a:p>
            <a:r>
              <a:rPr lang="sv-SE" dirty="0"/>
              <a:t>Text/namn på talare </a:t>
            </a:r>
          </a:p>
          <a:p>
            <a:r>
              <a:rPr lang="sv-SE" dirty="0"/>
              <a:t>kontaktinformation e.d.</a:t>
            </a:r>
          </a:p>
        </p:txBody>
      </p:sp>
      <p:pic>
        <p:nvPicPr>
          <p:cNvPr id="5" name="Bildobjekt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1734" y="5929764"/>
            <a:ext cx="2369737" cy="595580"/>
          </a:xfrm>
          <a:prstGeom prst="rect">
            <a:avLst/>
          </a:prstGeom>
        </p:spPr>
      </p:pic>
    </p:spTree>
    <p:extLst>
      <p:ext uri="{BB962C8B-B14F-4D97-AF65-F5344CB8AC3E}">
        <p14:creationId xmlns:p14="http://schemas.microsoft.com/office/powerpoint/2010/main" val="18177550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vslut Grön (mörk)">
    <p:bg>
      <p:bgPr>
        <a:solidFill>
          <a:srgbClr val="3BA890"/>
        </a:solidFill>
        <a:effectLst/>
      </p:bgPr>
    </p:bg>
    <p:spTree>
      <p:nvGrpSpPr>
        <p:cNvPr id="1" name=""/>
        <p:cNvGrpSpPr/>
        <p:nvPr/>
      </p:nvGrpSpPr>
      <p:grpSpPr>
        <a:xfrm>
          <a:off x="0" y="0"/>
          <a:ext cx="0" cy="0"/>
          <a:chOff x="0" y="0"/>
          <a:chExt cx="0" cy="0"/>
        </a:xfrm>
      </p:grpSpPr>
      <p:sp>
        <p:nvSpPr>
          <p:cNvPr id="6" name="textruta 5"/>
          <p:cNvSpPr txBox="1"/>
          <p:nvPr userDrawn="1"/>
        </p:nvSpPr>
        <p:spPr>
          <a:xfrm>
            <a:off x="2424185" y="3670051"/>
            <a:ext cx="7369615" cy="523220"/>
          </a:xfrm>
          <a:prstGeom prst="rect">
            <a:avLst/>
          </a:prstGeom>
          <a:noFill/>
        </p:spPr>
        <p:txBody>
          <a:bodyPr wrap="square" rtlCol="0">
            <a:spAutoFit/>
          </a:bodyPr>
          <a:lstStyle/>
          <a:p>
            <a:pPr algn="ctr"/>
            <a:r>
              <a:rPr lang="sv-SE" sz="2800" dirty="0" err="1">
                <a:solidFill>
                  <a:schemeClr val="bg1"/>
                </a:solidFill>
              </a:rPr>
              <a:t>www.liu.se</a:t>
            </a:r>
            <a:endParaRPr lang="sv-SE" sz="2800" dirty="0">
              <a:solidFill>
                <a:schemeClr val="bg1"/>
              </a:solidFill>
            </a:endParaRPr>
          </a:p>
        </p:txBody>
      </p:sp>
      <p:sp>
        <p:nvSpPr>
          <p:cNvPr id="12" name="Platshållare för text 2"/>
          <p:cNvSpPr>
            <a:spLocks noGrp="1"/>
          </p:cNvSpPr>
          <p:nvPr>
            <p:ph type="body" sz="quarter" idx="10" hasCustomPrompt="1"/>
          </p:nvPr>
        </p:nvSpPr>
        <p:spPr>
          <a:xfrm>
            <a:off x="1761068" y="1814513"/>
            <a:ext cx="8868717" cy="1230312"/>
          </a:xfrm>
          <a:prstGeom prst="rect">
            <a:avLst/>
          </a:prstGeom>
        </p:spPr>
        <p:txBody>
          <a:bodyPr vert="horz">
            <a:normAutofit/>
          </a:bodyPr>
          <a:lstStyle>
            <a:lvl1pPr marL="0" indent="0" algn="ctr">
              <a:buNone/>
              <a:defRPr>
                <a:solidFill>
                  <a:schemeClr val="bg1"/>
                </a:solidFill>
              </a:defRPr>
            </a:lvl1pPr>
          </a:lstStyle>
          <a:p>
            <a:r>
              <a:rPr lang="sv-SE" dirty="0"/>
              <a:t>Text/namn på talare </a:t>
            </a:r>
          </a:p>
          <a:p>
            <a:r>
              <a:rPr lang="sv-SE" dirty="0"/>
              <a:t>kontaktinformation e.d.</a:t>
            </a:r>
          </a:p>
        </p:txBody>
      </p:sp>
      <p:pic>
        <p:nvPicPr>
          <p:cNvPr id="5" name="Bildobjekt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1734" y="5929764"/>
            <a:ext cx="2369737" cy="595580"/>
          </a:xfrm>
          <a:prstGeom prst="rect">
            <a:avLst/>
          </a:prstGeom>
        </p:spPr>
      </p:pic>
    </p:spTree>
    <p:extLst>
      <p:ext uri="{BB962C8B-B14F-4D97-AF65-F5344CB8AC3E}">
        <p14:creationId xmlns:p14="http://schemas.microsoft.com/office/powerpoint/2010/main" val="5700738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609600" y="274638"/>
            <a:ext cx="10972800" cy="1143000"/>
          </a:xfrm>
          <a:prstGeom prst="rect">
            <a:avLst/>
          </a:prstGeom>
        </p:spPr>
        <p:txBody>
          <a:bodyPr/>
          <a:lstStyle/>
          <a:p>
            <a:r>
              <a:rPr lang="sv-SE"/>
              <a:t>Klicka här för att ändra format</a:t>
            </a:r>
          </a:p>
        </p:txBody>
      </p:sp>
      <p:sp>
        <p:nvSpPr>
          <p:cNvPr id="3" name="Platshållare för datum 2"/>
          <p:cNvSpPr>
            <a:spLocks noGrp="1"/>
          </p:cNvSpPr>
          <p:nvPr>
            <p:ph type="dt" sz="half" idx="10"/>
          </p:nvPr>
        </p:nvSpPr>
        <p:spPr>
          <a:xfrm>
            <a:off x="609600" y="6356351"/>
            <a:ext cx="2844800" cy="365125"/>
          </a:xfrm>
          <a:prstGeom prst="rect">
            <a:avLst/>
          </a:prstGeom>
        </p:spPr>
        <p:txBody>
          <a:bodyPr/>
          <a:lstStyle/>
          <a:p>
            <a:fld id="{BA617045-C256-4CB8-B5B0-68D828A19C76}" type="datetimeFigureOut">
              <a:rPr lang="sv-SE" smtClean="0"/>
              <a:t>2019-01-22</a:t>
            </a:fld>
            <a:endParaRPr lang="sv-SE"/>
          </a:p>
        </p:txBody>
      </p:sp>
      <p:sp>
        <p:nvSpPr>
          <p:cNvPr id="4" name="Platshållare för sidfot 3"/>
          <p:cNvSpPr>
            <a:spLocks noGrp="1"/>
          </p:cNvSpPr>
          <p:nvPr>
            <p:ph type="ftr" sz="quarter" idx="11"/>
          </p:nvPr>
        </p:nvSpPr>
        <p:spPr>
          <a:xfrm>
            <a:off x="4165600" y="6356351"/>
            <a:ext cx="3860800" cy="365125"/>
          </a:xfrm>
          <a:prstGeom prst="rect">
            <a:avLst/>
          </a:prstGeom>
        </p:spPr>
        <p:txBody>
          <a:bodyPr/>
          <a:lstStyle/>
          <a:p>
            <a:endParaRPr lang="sv-SE"/>
          </a:p>
        </p:txBody>
      </p:sp>
      <p:sp>
        <p:nvSpPr>
          <p:cNvPr id="5" name="Platshållare för bildnummer 4"/>
          <p:cNvSpPr>
            <a:spLocks noGrp="1"/>
          </p:cNvSpPr>
          <p:nvPr>
            <p:ph type="sldNum" sz="quarter" idx="12"/>
          </p:nvPr>
        </p:nvSpPr>
        <p:spPr>
          <a:xfrm>
            <a:off x="8737600" y="6356351"/>
            <a:ext cx="2844800" cy="365125"/>
          </a:xfrm>
          <a:prstGeom prst="rect">
            <a:avLst/>
          </a:prstGeom>
        </p:spPr>
        <p:txBody>
          <a:bodyPr/>
          <a:lstStyle/>
          <a:p>
            <a:fld id="{4FF8CC5E-727B-4159-8523-8239444D958E}" type="slidenum">
              <a:rPr lang="sv-SE" smtClean="0"/>
              <a:t>‹#›</a:t>
            </a:fld>
            <a:endParaRPr lang="sv-SE"/>
          </a:p>
        </p:txBody>
      </p:sp>
    </p:spTree>
    <p:extLst>
      <p:ext uri="{BB962C8B-B14F-4D97-AF65-F5344CB8AC3E}">
        <p14:creationId xmlns:p14="http://schemas.microsoft.com/office/powerpoint/2010/main" val="27065384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09600" y="274638"/>
            <a:ext cx="10972800" cy="1143000"/>
          </a:xfrm>
          <a:prstGeom prst="rect">
            <a:avLst/>
          </a:prstGeom>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a:xfrm>
            <a:off x="609600" y="6356351"/>
            <a:ext cx="2844800" cy="365125"/>
          </a:xfrm>
          <a:prstGeom prst="rect">
            <a:avLst/>
          </a:prstGeom>
        </p:spPr>
        <p:txBody>
          <a:bodyPr/>
          <a:lstStyle/>
          <a:p>
            <a:fld id="{BA617045-C256-4CB8-B5B0-68D828A19C76}" type="datetimeFigureOut">
              <a:rPr lang="sv-SE" smtClean="0"/>
              <a:t>2019-01-22</a:t>
            </a:fld>
            <a:endParaRPr lang="sv-SE"/>
          </a:p>
        </p:txBody>
      </p:sp>
      <p:sp>
        <p:nvSpPr>
          <p:cNvPr id="8" name="Platshållare för sidfot 7"/>
          <p:cNvSpPr>
            <a:spLocks noGrp="1"/>
          </p:cNvSpPr>
          <p:nvPr>
            <p:ph type="ftr" sz="quarter" idx="11"/>
          </p:nvPr>
        </p:nvSpPr>
        <p:spPr>
          <a:xfrm>
            <a:off x="4165600" y="6356351"/>
            <a:ext cx="3860800" cy="365125"/>
          </a:xfrm>
          <a:prstGeom prst="rect">
            <a:avLst/>
          </a:prstGeom>
        </p:spPr>
        <p:txBody>
          <a:bodyPr/>
          <a:lstStyle/>
          <a:p>
            <a:endParaRPr lang="sv-SE"/>
          </a:p>
        </p:txBody>
      </p:sp>
      <p:sp>
        <p:nvSpPr>
          <p:cNvPr id="9" name="Platshållare för bildnummer 8"/>
          <p:cNvSpPr>
            <a:spLocks noGrp="1"/>
          </p:cNvSpPr>
          <p:nvPr>
            <p:ph type="sldNum" sz="quarter" idx="12"/>
          </p:nvPr>
        </p:nvSpPr>
        <p:spPr>
          <a:xfrm>
            <a:off x="8737600" y="6356351"/>
            <a:ext cx="2844800" cy="365125"/>
          </a:xfrm>
          <a:prstGeom prst="rect">
            <a:avLst/>
          </a:prstGeom>
        </p:spPr>
        <p:txBody>
          <a:bodyPr/>
          <a:lstStyle/>
          <a:p>
            <a:fld id="{4FF8CC5E-727B-4159-8523-8239444D958E}" type="slidenum">
              <a:rPr lang="sv-SE" smtClean="0"/>
              <a:t>‹#›</a:t>
            </a:fld>
            <a:endParaRPr lang="sv-SE"/>
          </a:p>
        </p:txBody>
      </p:sp>
    </p:spTree>
    <p:extLst>
      <p:ext uri="{BB962C8B-B14F-4D97-AF65-F5344CB8AC3E}">
        <p14:creationId xmlns:p14="http://schemas.microsoft.com/office/powerpoint/2010/main" val="33988904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1_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335360" y="692697"/>
            <a:ext cx="11521280" cy="1139825"/>
          </a:xfrm>
          <a:prstGeom prst="rect">
            <a:avLst/>
          </a:prstGeom>
        </p:spPr>
        <p:txBody>
          <a:bodyPr/>
          <a:lstStyle>
            <a:lvl1pPr algn="ctr">
              <a:defRPr/>
            </a:lvl1pPr>
          </a:lstStyle>
          <a:p>
            <a:r>
              <a:rPr lang="sv-SE" dirty="0"/>
              <a:t>Klicka här för att ändra format</a:t>
            </a:r>
          </a:p>
        </p:txBody>
      </p:sp>
      <p:sp>
        <p:nvSpPr>
          <p:cNvPr id="3" name="Platshållare för innehåll 2"/>
          <p:cNvSpPr>
            <a:spLocks noGrp="1"/>
          </p:cNvSpPr>
          <p:nvPr>
            <p:ph idx="1"/>
          </p:nvPr>
        </p:nvSpPr>
        <p:spPr>
          <a:xfrm>
            <a:off x="911424" y="1700809"/>
            <a:ext cx="10273141" cy="4321175"/>
          </a:xfrm>
          <a:prstGeom prst="rect">
            <a:avLst/>
          </a:prstGeo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sidfot 3"/>
          <p:cNvSpPr>
            <a:spLocks noGrp="1"/>
          </p:cNvSpPr>
          <p:nvPr>
            <p:ph type="ftr" sz="quarter" idx="10"/>
          </p:nvPr>
        </p:nvSpPr>
        <p:spPr>
          <a:xfrm>
            <a:off x="4943872" y="6597353"/>
            <a:ext cx="4032251" cy="204787"/>
          </a:xfrm>
          <a:prstGeom prst="rect">
            <a:avLst/>
          </a:prstGeom>
        </p:spPr>
        <p:txBody>
          <a:bodyPr/>
          <a:lstStyle>
            <a:lvl1pPr>
              <a:defRPr/>
            </a:lvl1pPr>
          </a:lstStyle>
          <a:p>
            <a:r>
              <a:rPr lang="sv-SE">
                <a:solidFill>
                  <a:srgbClr val="000000"/>
                </a:solidFill>
              </a:rPr>
              <a:t>Baspresentation LiU</a:t>
            </a:r>
          </a:p>
        </p:txBody>
      </p:sp>
      <p:sp>
        <p:nvSpPr>
          <p:cNvPr id="5" name="Platshållare för datum 4"/>
          <p:cNvSpPr>
            <a:spLocks noGrp="1"/>
          </p:cNvSpPr>
          <p:nvPr>
            <p:ph type="dt" sz="half" idx="11"/>
          </p:nvPr>
        </p:nvSpPr>
        <p:spPr>
          <a:xfrm>
            <a:off x="3791745" y="6597352"/>
            <a:ext cx="958849" cy="215900"/>
          </a:xfrm>
          <a:prstGeom prst="rect">
            <a:avLst/>
          </a:prstGeom>
        </p:spPr>
        <p:txBody>
          <a:bodyPr/>
          <a:lstStyle>
            <a:lvl1pPr>
              <a:defRPr/>
            </a:lvl1pPr>
          </a:lstStyle>
          <a:p>
            <a:r>
              <a:rPr lang="sv-SE">
                <a:solidFill>
                  <a:srgbClr val="000000"/>
                </a:solidFill>
              </a:rPr>
              <a:t>2007-05-25</a:t>
            </a:r>
          </a:p>
        </p:txBody>
      </p:sp>
      <p:sp>
        <p:nvSpPr>
          <p:cNvPr id="6" name="Platshållare för bildnummer 5"/>
          <p:cNvSpPr>
            <a:spLocks noGrp="1"/>
          </p:cNvSpPr>
          <p:nvPr>
            <p:ph type="sldNum" sz="quarter" idx="12"/>
          </p:nvPr>
        </p:nvSpPr>
        <p:spPr>
          <a:xfrm>
            <a:off x="335361" y="6525344"/>
            <a:ext cx="419100" cy="215900"/>
          </a:xfrm>
          <a:prstGeom prst="rect">
            <a:avLst/>
          </a:prstGeom>
        </p:spPr>
        <p:txBody>
          <a:bodyPr/>
          <a:lstStyle>
            <a:lvl1pPr>
              <a:defRPr/>
            </a:lvl1pPr>
          </a:lstStyle>
          <a:p>
            <a:fld id="{765795E0-07E7-42BE-93B3-2E89675223BE}" type="slidenum">
              <a:rPr lang="sv-SE">
                <a:solidFill>
                  <a:srgbClr val="000000"/>
                </a:solidFill>
              </a:rPr>
              <a:pPr/>
              <a:t>‹#›</a:t>
            </a:fld>
            <a:endParaRPr lang="sv-SE">
              <a:solidFill>
                <a:srgbClr val="000000"/>
              </a:solidFill>
            </a:endParaRPr>
          </a:p>
        </p:txBody>
      </p:sp>
    </p:spTree>
    <p:extLst>
      <p:ext uri="{BB962C8B-B14F-4D97-AF65-F5344CB8AC3E}">
        <p14:creationId xmlns:p14="http://schemas.microsoft.com/office/powerpoint/2010/main" val="27829021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cSld name="Tom">
    <p:spTree>
      <p:nvGrpSpPr>
        <p:cNvPr id="1" name=""/>
        <p:cNvGrpSpPr/>
        <p:nvPr/>
      </p:nvGrpSpPr>
      <p:grpSpPr>
        <a:xfrm>
          <a:off x="0" y="0"/>
          <a:ext cx="0" cy="0"/>
          <a:chOff x="0" y="0"/>
          <a:chExt cx="0" cy="0"/>
        </a:xfrm>
      </p:grpSpPr>
      <p:sp>
        <p:nvSpPr>
          <p:cNvPr id="7" name="Rektangel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8" name="Rektangel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0" name="Rektangel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9" name="Rektangel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5" name="Rektangel 4"/>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6" name="Rektangel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 name="Platshållare för datum 1"/>
          <p:cNvSpPr>
            <a:spLocks noGrp="1"/>
          </p:cNvSpPr>
          <p:nvPr>
            <p:ph type="dt" sz="half" idx="10"/>
          </p:nvPr>
        </p:nvSpPr>
        <p:spPr/>
        <p:txBody>
          <a:bodyPr/>
          <a:lstStyle/>
          <a:p>
            <a:fld id="{9E9D5AC4-A7D8-4BA1-A9DE-9789EA9FC1AF}" type="datetimeFigureOut">
              <a:rPr lang="sv-SE" smtClean="0"/>
              <a:pPr/>
              <a:t>2019-01-22</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a:xfrm>
            <a:off x="5689600" y="6324600"/>
            <a:ext cx="812800" cy="441324"/>
          </a:xfrm>
        </p:spPr>
        <p:txBody>
          <a:bodyPr/>
          <a:lstStyle>
            <a:lvl1pPr>
              <a:defRPr>
                <a:solidFill>
                  <a:srgbClr val="FFFFFF"/>
                </a:solidFill>
              </a:defRPr>
            </a:lvl1pPr>
          </a:lstStyle>
          <a:p>
            <a:fld id="{83655E0E-B7AD-434E-8240-FD4FBA03CB36}" type="slidenum">
              <a:rPr lang="sv-SE" smtClean="0"/>
              <a:pPr/>
              <a:t>‹#›</a:t>
            </a:fld>
            <a:endParaRPr lang="sv-SE"/>
          </a:p>
        </p:txBody>
      </p:sp>
    </p:spTree>
    <p:extLst>
      <p:ext uri="{BB962C8B-B14F-4D97-AF65-F5344CB8AC3E}">
        <p14:creationId xmlns:p14="http://schemas.microsoft.com/office/powerpoint/2010/main" val="1362337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sida Turkos (mörk)">
    <p:bg>
      <p:bgPr>
        <a:solidFill>
          <a:srgbClr val="009CA6"/>
        </a:solidFill>
        <a:effectLst/>
      </p:bgPr>
    </p:bg>
    <p:spTree>
      <p:nvGrpSpPr>
        <p:cNvPr id="1" name=""/>
        <p:cNvGrpSpPr/>
        <p:nvPr/>
      </p:nvGrpSpPr>
      <p:grpSpPr>
        <a:xfrm>
          <a:off x="0" y="0"/>
          <a:ext cx="0" cy="0"/>
          <a:chOff x="0" y="0"/>
          <a:chExt cx="0" cy="0"/>
        </a:xfrm>
      </p:grpSpPr>
      <p:sp>
        <p:nvSpPr>
          <p:cNvPr id="11" name="Rubrik 1"/>
          <p:cNvSpPr>
            <a:spLocks noGrp="1"/>
          </p:cNvSpPr>
          <p:nvPr>
            <p:ph type="ctrTitle" hasCustomPrompt="1"/>
          </p:nvPr>
        </p:nvSpPr>
        <p:spPr>
          <a:xfrm>
            <a:off x="1552240" y="1812902"/>
            <a:ext cx="9565526" cy="1470025"/>
          </a:xfrm>
          <a:prstGeom prst="rect">
            <a:avLst/>
          </a:prstGeom>
        </p:spPr>
        <p:txBody>
          <a:bodyPr anchor="b">
            <a:normAutofit/>
          </a:bodyPr>
          <a:lstStyle>
            <a:lvl1pPr algn="l">
              <a:defRPr sz="6000">
                <a:solidFill>
                  <a:srgbClr val="FFFFFF"/>
                </a:solidFill>
              </a:defRPr>
            </a:lvl1pPr>
          </a:lstStyle>
          <a:p>
            <a:r>
              <a:rPr lang="sv-SE" dirty="0"/>
              <a:t>Presentationens</a:t>
            </a:r>
            <a:br>
              <a:rPr lang="sv-SE" dirty="0"/>
            </a:br>
            <a:r>
              <a:rPr lang="sv-SE" dirty="0"/>
              <a:t>titel/rubrik</a:t>
            </a:r>
          </a:p>
        </p:txBody>
      </p:sp>
      <p:sp>
        <p:nvSpPr>
          <p:cNvPr id="12" name="Underrubrik 2"/>
          <p:cNvSpPr>
            <a:spLocks noGrp="1"/>
          </p:cNvSpPr>
          <p:nvPr>
            <p:ph type="subTitle" idx="1" hasCustomPrompt="1"/>
          </p:nvPr>
        </p:nvSpPr>
        <p:spPr>
          <a:xfrm>
            <a:off x="1552239" y="3493962"/>
            <a:ext cx="9565527" cy="1175296"/>
          </a:xfrm>
          <a:prstGeom prst="rect">
            <a:avLst/>
          </a:prstGeom>
        </p:spPr>
        <p:txBody>
          <a:bodyPr>
            <a:normAutofit/>
          </a:bodyPr>
          <a:lstStyle>
            <a:lvl1pPr marL="0" indent="0" algn="l">
              <a:buNone/>
              <a:defRPr sz="2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a:t>Underrubrik/namn på talare e.d.</a:t>
            </a:r>
          </a:p>
        </p:txBody>
      </p:sp>
      <p:pic>
        <p:nvPicPr>
          <p:cNvPr id="13" name="Bildobjekt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1734" y="5929764"/>
            <a:ext cx="2369737" cy="595580"/>
          </a:xfrm>
          <a:prstGeom prst="rect">
            <a:avLst/>
          </a:prstGeom>
        </p:spPr>
      </p:pic>
    </p:spTree>
    <p:extLst>
      <p:ext uri="{BB962C8B-B14F-4D97-AF65-F5344CB8AC3E}">
        <p14:creationId xmlns:p14="http://schemas.microsoft.com/office/powerpoint/2010/main" val="2137100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sida Grön">
    <p:bg>
      <p:bgPr>
        <a:solidFill>
          <a:srgbClr val="00CFB5"/>
        </a:solidFill>
        <a:effectLst/>
      </p:bgPr>
    </p:bg>
    <p:spTree>
      <p:nvGrpSpPr>
        <p:cNvPr id="1" name=""/>
        <p:cNvGrpSpPr/>
        <p:nvPr/>
      </p:nvGrpSpPr>
      <p:grpSpPr>
        <a:xfrm>
          <a:off x="0" y="0"/>
          <a:ext cx="0" cy="0"/>
          <a:chOff x="0" y="0"/>
          <a:chExt cx="0" cy="0"/>
        </a:xfrm>
      </p:grpSpPr>
      <p:sp>
        <p:nvSpPr>
          <p:cNvPr id="8" name="Rubrik 1"/>
          <p:cNvSpPr>
            <a:spLocks noGrp="1"/>
          </p:cNvSpPr>
          <p:nvPr>
            <p:ph type="ctrTitle" hasCustomPrompt="1"/>
          </p:nvPr>
        </p:nvSpPr>
        <p:spPr>
          <a:xfrm>
            <a:off x="1552240" y="1812902"/>
            <a:ext cx="9565526" cy="1470025"/>
          </a:xfrm>
          <a:prstGeom prst="rect">
            <a:avLst/>
          </a:prstGeom>
        </p:spPr>
        <p:txBody>
          <a:bodyPr anchor="b">
            <a:normAutofit/>
          </a:bodyPr>
          <a:lstStyle>
            <a:lvl1pPr algn="l">
              <a:defRPr sz="6000">
                <a:solidFill>
                  <a:srgbClr val="FFFFFF"/>
                </a:solidFill>
              </a:defRPr>
            </a:lvl1pPr>
          </a:lstStyle>
          <a:p>
            <a:r>
              <a:rPr lang="sv-SE" dirty="0"/>
              <a:t>Presentationens</a:t>
            </a:r>
            <a:br>
              <a:rPr lang="sv-SE" dirty="0"/>
            </a:br>
            <a:r>
              <a:rPr lang="sv-SE" dirty="0"/>
              <a:t>titel/rubrik</a:t>
            </a:r>
          </a:p>
        </p:txBody>
      </p:sp>
      <p:sp>
        <p:nvSpPr>
          <p:cNvPr id="9" name="Underrubrik 2"/>
          <p:cNvSpPr>
            <a:spLocks noGrp="1"/>
          </p:cNvSpPr>
          <p:nvPr>
            <p:ph type="subTitle" idx="1" hasCustomPrompt="1"/>
          </p:nvPr>
        </p:nvSpPr>
        <p:spPr>
          <a:xfrm>
            <a:off x="1552239" y="3493962"/>
            <a:ext cx="9565527" cy="1175296"/>
          </a:xfrm>
          <a:prstGeom prst="rect">
            <a:avLst/>
          </a:prstGeom>
        </p:spPr>
        <p:txBody>
          <a:bodyPr>
            <a:normAutofit/>
          </a:bodyPr>
          <a:lstStyle>
            <a:lvl1pPr marL="0" indent="0" algn="l">
              <a:buNone/>
              <a:defRPr sz="2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a:t>Underrubrik/namn på talare e.d.</a:t>
            </a:r>
          </a:p>
        </p:txBody>
      </p:sp>
      <p:pic>
        <p:nvPicPr>
          <p:cNvPr id="10" name="Bildobjekt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1734" y="5929764"/>
            <a:ext cx="2369737" cy="595580"/>
          </a:xfrm>
          <a:prstGeom prst="rect">
            <a:avLst/>
          </a:prstGeom>
        </p:spPr>
      </p:pic>
    </p:spTree>
    <p:extLst>
      <p:ext uri="{BB962C8B-B14F-4D97-AF65-F5344CB8AC3E}">
        <p14:creationId xmlns:p14="http://schemas.microsoft.com/office/powerpoint/2010/main" val="281665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sida Grön (mörk)">
    <p:bg>
      <p:bgPr>
        <a:solidFill>
          <a:srgbClr val="3BA890"/>
        </a:solidFill>
        <a:effectLst/>
      </p:bgPr>
    </p:bg>
    <p:spTree>
      <p:nvGrpSpPr>
        <p:cNvPr id="1" name=""/>
        <p:cNvGrpSpPr/>
        <p:nvPr/>
      </p:nvGrpSpPr>
      <p:grpSpPr>
        <a:xfrm>
          <a:off x="0" y="0"/>
          <a:ext cx="0" cy="0"/>
          <a:chOff x="0" y="0"/>
          <a:chExt cx="0" cy="0"/>
        </a:xfrm>
      </p:grpSpPr>
      <p:sp>
        <p:nvSpPr>
          <p:cNvPr id="8" name="Rubrik 1"/>
          <p:cNvSpPr>
            <a:spLocks noGrp="1"/>
          </p:cNvSpPr>
          <p:nvPr>
            <p:ph type="ctrTitle" hasCustomPrompt="1"/>
          </p:nvPr>
        </p:nvSpPr>
        <p:spPr>
          <a:xfrm>
            <a:off x="1552240" y="1812902"/>
            <a:ext cx="9565526" cy="1470025"/>
          </a:xfrm>
          <a:prstGeom prst="rect">
            <a:avLst/>
          </a:prstGeom>
        </p:spPr>
        <p:txBody>
          <a:bodyPr anchor="b">
            <a:normAutofit/>
          </a:bodyPr>
          <a:lstStyle>
            <a:lvl1pPr algn="l">
              <a:defRPr sz="6000">
                <a:solidFill>
                  <a:srgbClr val="FFFFFF"/>
                </a:solidFill>
              </a:defRPr>
            </a:lvl1pPr>
          </a:lstStyle>
          <a:p>
            <a:r>
              <a:rPr lang="sv-SE" dirty="0"/>
              <a:t>Presentationens</a:t>
            </a:r>
            <a:br>
              <a:rPr lang="sv-SE" dirty="0"/>
            </a:br>
            <a:r>
              <a:rPr lang="sv-SE" dirty="0"/>
              <a:t>titel/rubrik</a:t>
            </a:r>
          </a:p>
        </p:txBody>
      </p:sp>
      <p:sp>
        <p:nvSpPr>
          <p:cNvPr id="9" name="Underrubrik 2"/>
          <p:cNvSpPr>
            <a:spLocks noGrp="1"/>
          </p:cNvSpPr>
          <p:nvPr>
            <p:ph type="subTitle" idx="1" hasCustomPrompt="1"/>
          </p:nvPr>
        </p:nvSpPr>
        <p:spPr>
          <a:xfrm>
            <a:off x="1552239" y="3493962"/>
            <a:ext cx="9565527" cy="1175296"/>
          </a:xfrm>
          <a:prstGeom prst="rect">
            <a:avLst/>
          </a:prstGeom>
        </p:spPr>
        <p:txBody>
          <a:bodyPr>
            <a:normAutofit/>
          </a:bodyPr>
          <a:lstStyle>
            <a:lvl1pPr marL="0" indent="0" algn="l">
              <a:buNone/>
              <a:defRPr sz="2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a:t>Underrubrik/namn på talare e.d.</a:t>
            </a:r>
          </a:p>
        </p:txBody>
      </p:sp>
      <p:pic>
        <p:nvPicPr>
          <p:cNvPr id="10" name="Bildobjekt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1734" y="5929764"/>
            <a:ext cx="2369737" cy="595580"/>
          </a:xfrm>
          <a:prstGeom prst="rect">
            <a:avLst/>
          </a:prstGeom>
        </p:spPr>
      </p:pic>
    </p:spTree>
    <p:extLst>
      <p:ext uri="{BB962C8B-B14F-4D97-AF65-F5344CB8AC3E}">
        <p14:creationId xmlns:p14="http://schemas.microsoft.com/office/powerpoint/2010/main" val="1548233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m sida">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342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m Blå">
    <p:bg>
      <p:bgPr>
        <a:solidFill>
          <a:srgbClr val="00B9E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4089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m blå layout (mörk)">
    <p:bg>
      <p:bgPr>
        <a:solidFill>
          <a:srgbClr val="0099C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402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8094259"/>
      </p:ext>
    </p:extLst>
  </p:cSld>
  <p:clrMap bg1="lt1" tx1="dk1" bg2="lt2" tx2="dk2" accent1="accent1" accent2="accent2" accent3="accent3" accent4="accent4" accent5="accent5" accent6="accent6" hlink="hlink" folHlink="folHlink"/>
  <p:sldLayoutIdLst>
    <p:sldLayoutId id="2147483649" r:id="rId1"/>
    <p:sldLayoutId id="2147483680" r:id="rId2"/>
    <p:sldLayoutId id="2147483664" r:id="rId3"/>
    <p:sldLayoutId id="2147483678" r:id="rId4"/>
    <p:sldLayoutId id="2147483665" r:id="rId5"/>
    <p:sldLayoutId id="2147483681" r:id="rId6"/>
    <p:sldLayoutId id="2147483668" r:id="rId7"/>
    <p:sldLayoutId id="2147483669" r:id="rId8"/>
    <p:sldLayoutId id="2147483688" r:id="rId9"/>
    <p:sldLayoutId id="2147483670" r:id="rId10"/>
    <p:sldLayoutId id="2147483689" r:id="rId11"/>
    <p:sldLayoutId id="2147483671" r:id="rId12"/>
    <p:sldLayoutId id="2147483690" r:id="rId13"/>
    <p:sldLayoutId id="2147483674" r:id="rId14"/>
    <p:sldLayoutId id="2147483682" r:id="rId15"/>
    <p:sldLayoutId id="2147483675" r:id="rId16"/>
    <p:sldLayoutId id="2147483684" r:id="rId17"/>
    <p:sldLayoutId id="2147483676" r:id="rId18"/>
    <p:sldLayoutId id="2147483686" r:id="rId19"/>
    <p:sldLayoutId id="2147483687" r:id="rId20"/>
    <p:sldLayoutId id="2147483677" r:id="rId21"/>
    <p:sldLayoutId id="2147483673" r:id="rId22"/>
    <p:sldLayoutId id="2147483660" r:id="rId23"/>
    <p:sldLayoutId id="2147483661" r:id="rId24"/>
    <p:sldLayoutId id="2147483663" r:id="rId25"/>
    <p:sldLayoutId id="2147483662" r:id="rId26"/>
    <p:sldLayoutId id="2147483691" r:id="rId27"/>
    <p:sldLayoutId id="2147483666" r:id="rId28"/>
    <p:sldLayoutId id="2147483692" r:id="rId29"/>
    <p:sldLayoutId id="2147483667" r:id="rId30"/>
    <p:sldLayoutId id="2147483693" r:id="rId31"/>
    <p:sldLayoutId id="2147483694" r:id="rId32"/>
    <p:sldLayoutId id="2147483695" r:id="rId33"/>
    <p:sldLayoutId id="2147483696" r:id="rId34"/>
    <p:sldLayoutId id="2147483697" r:id="rId35"/>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mailto:maria.terning@liu.se" TargetMode="External"/><Relationship Id="rId1" Type="http://schemas.openxmlformats.org/officeDocument/2006/relationships/slideLayout" Target="../slideLayouts/slideLayout1.xml"/><Relationship Id="rId4" Type="http://schemas.openxmlformats.org/officeDocument/2006/relationships/hyperlink" Target="http://www.simon-florentin.fr/blog/2010/09/1-an-en-suedechapitre-5-linkoping-university/"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image" Target="../media/image28.jp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3.png"/><Relationship Id="rId1" Type="http://schemas.openxmlformats.org/officeDocument/2006/relationships/slideLayout" Target="../slideLayouts/slideLayout23.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liu-se.academia.edu/MariaTerning" TargetMode="External"/><Relationship Id="rId1" Type="http://schemas.openxmlformats.org/officeDocument/2006/relationships/slideLayout" Target="../slideLayouts/slideLayout9.xml"/><Relationship Id="rId6" Type="http://schemas.openxmlformats.org/officeDocument/2006/relationships/hyperlink" Target="https://su.diva-portal.org/smash/get/diva2:955977/FULLTEXT01.pdf" TargetMode="External"/><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23.xml"/><Relationship Id="rId5" Type="http://schemas.openxmlformats.org/officeDocument/2006/relationships/image" Target="../media/image38.jpg"/><Relationship Id="rId4" Type="http://schemas.openxmlformats.org/officeDocument/2006/relationships/image" Target="../media/image3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hyperlink" Target="http://www2.bibl.liu.se/quiz/" TargetMode="External"/><Relationship Id="rId2" Type="http://schemas.openxmlformats.org/officeDocument/2006/relationships/image" Target="../media/image39.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8" Type="http://schemas.openxmlformats.org/officeDocument/2006/relationships/hyperlink" Target="http://orientagades.wordpress.com/tag/pruebas-libres/" TargetMode="External"/><Relationship Id="rId3" Type="http://schemas.openxmlformats.org/officeDocument/2006/relationships/image" Target="../media/image44.jpg"/><Relationship Id="rId7" Type="http://schemas.openxmlformats.org/officeDocument/2006/relationships/image" Target="../media/image48.jpg"/><Relationship Id="rId2" Type="http://schemas.openxmlformats.org/officeDocument/2006/relationships/image" Target="../media/image43.png"/><Relationship Id="rId1" Type="http://schemas.openxmlformats.org/officeDocument/2006/relationships/slideLayout" Target="../slideLayouts/slideLayout26.xml"/><Relationship Id="rId6" Type="http://schemas.openxmlformats.org/officeDocument/2006/relationships/image" Target="../media/image47.gif"/><Relationship Id="rId5" Type="http://schemas.openxmlformats.org/officeDocument/2006/relationships/image" Target="../media/image46.jpg"/><Relationship Id="rId4" Type="http://schemas.openxmlformats.org/officeDocument/2006/relationships/image" Target="../media/image45.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png"/><Relationship Id="rId3" Type="http://schemas.openxmlformats.org/officeDocument/2006/relationships/image" Target="../media/image10.jpeg"/><Relationship Id="rId7" Type="http://schemas.openxmlformats.org/officeDocument/2006/relationships/image" Target="../media/image14.gif"/><Relationship Id="rId12"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32.xml"/><Relationship Id="rId6" Type="http://schemas.openxmlformats.org/officeDocument/2006/relationships/image" Target="../media/image13.png"/><Relationship Id="rId11" Type="http://schemas.openxmlformats.org/officeDocument/2006/relationships/image" Target="../media/image18.jpg"/><Relationship Id="rId5" Type="http://schemas.openxmlformats.org/officeDocument/2006/relationships/image" Target="../media/image12.jpg"/><Relationship Id="rId15" Type="http://schemas.openxmlformats.org/officeDocument/2006/relationships/image" Target="../media/image22.jpg"/><Relationship Id="rId10" Type="http://schemas.openxmlformats.org/officeDocument/2006/relationships/image" Target="../media/image17.jpeg"/><Relationship Id="rId4" Type="http://schemas.openxmlformats.org/officeDocument/2006/relationships/image" Target="../media/image11.jpg"/><Relationship Id="rId9" Type="http://schemas.openxmlformats.org/officeDocument/2006/relationships/image" Target="../media/image16.pn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hyperlink" Target="http://onhealthtech.blogspot.com/2013_05_01_archive.html" TargetMode="External"/><Relationship Id="rId2" Type="http://schemas.openxmlformats.org/officeDocument/2006/relationships/image" Target="../media/image23.png"/><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1552240" y="1068150"/>
            <a:ext cx="9565526" cy="3091156"/>
          </a:xfrm>
        </p:spPr>
        <p:txBody>
          <a:bodyPr>
            <a:normAutofit fontScale="90000"/>
          </a:bodyPr>
          <a:lstStyle/>
          <a:p>
            <a:pPr lvl="0"/>
            <a:br>
              <a:rPr lang="sv-SE" sz="4400" b="1" kern="0" dirty="0">
                <a:effectLst>
                  <a:outerShdw blurRad="38100" dist="38100" dir="2700000" algn="tl">
                    <a:srgbClr val="000000">
                      <a:alpha val="43137"/>
                    </a:srgbClr>
                  </a:outerShdw>
                </a:effectLst>
                <a:latin typeface="Arial"/>
                <a:cs typeface="Arial"/>
              </a:rPr>
            </a:br>
            <a:br>
              <a:rPr lang="sv-SE" sz="4400" b="1" kern="0" dirty="0">
                <a:effectLst>
                  <a:outerShdw blurRad="38100" dist="38100" dir="2700000" algn="tl">
                    <a:srgbClr val="000000">
                      <a:alpha val="43137"/>
                    </a:srgbClr>
                  </a:outerShdw>
                </a:effectLst>
                <a:latin typeface="Arial"/>
                <a:cs typeface="Arial"/>
              </a:rPr>
            </a:br>
            <a:br>
              <a:rPr lang="sv-SE" sz="4400" b="1" kern="0" dirty="0">
                <a:effectLst>
                  <a:outerShdw blurRad="38100" dist="38100" dir="2700000" algn="tl">
                    <a:srgbClr val="000000">
                      <a:alpha val="43137"/>
                    </a:srgbClr>
                  </a:outerShdw>
                </a:effectLst>
                <a:latin typeface="Arial"/>
                <a:cs typeface="Arial"/>
              </a:rPr>
            </a:br>
            <a:r>
              <a:rPr lang="sv-SE" sz="4400" b="1" kern="0" dirty="0">
                <a:effectLst>
                  <a:outerShdw blurRad="38100" dist="38100" dir="2700000" algn="tl">
                    <a:srgbClr val="000000">
                      <a:alpha val="43137"/>
                    </a:srgbClr>
                  </a:outerShdw>
                </a:effectLst>
                <a:latin typeface="Arial"/>
                <a:cs typeface="Arial"/>
              </a:rPr>
              <a:t>Varmt välkommen till kursen</a:t>
            </a:r>
            <a:br>
              <a:rPr lang="sv-SE" sz="4400" b="1" kern="0" dirty="0">
                <a:effectLst>
                  <a:outerShdw blurRad="38100" dist="38100" dir="2700000" algn="tl">
                    <a:srgbClr val="000000">
                      <a:alpha val="43137"/>
                    </a:srgbClr>
                  </a:outerShdw>
                </a:effectLst>
                <a:latin typeface="Arial"/>
                <a:cs typeface="Arial"/>
              </a:rPr>
            </a:br>
            <a:r>
              <a:rPr lang="sv-SE" sz="4400" b="1" kern="0" dirty="0">
                <a:effectLst>
                  <a:outerShdw blurRad="38100" dist="38100" dir="2700000" algn="tl">
                    <a:srgbClr val="000000">
                      <a:alpha val="43137"/>
                    </a:srgbClr>
                  </a:outerShdw>
                </a:effectLst>
                <a:latin typeface="Arial"/>
                <a:cs typeface="Arial"/>
              </a:rPr>
              <a:t> ”Skolans samhällsuppdrag och organisation”, 9KP202, 9VA202, 7,5 </a:t>
            </a:r>
            <a:r>
              <a:rPr lang="sv-SE" sz="4400" b="1" kern="0" dirty="0" err="1">
                <a:effectLst>
                  <a:outerShdw blurRad="38100" dist="38100" dir="2700000" algn="tl">
                    <a:srgbClr val="000000">
                      <a:alpha val="43137"/>
                    </a:srgbClr>
                  </a:outerShdw>
                </a:effectLst>
                <a:latin typeface="Arial"/>
                <a:cs typeface="Arial"/>
              </a:rPr>
              <a:t>hp</a:t>
            </a:r>
            <a:br>
              <a:rPr lang="sv-SE" sz="4400" b="1" kern="0" dirty="0">
                <a:effectLst>
                  <a:outerShdw blurRad="38100" dist="38100" dir="2700000" algn="tl">
                    <a:srgbClr val="000000">
                      <a:alpha val="43137"/>
                    </a:srgbClr>
                  </a:outerShdw>
                </a:effectLst>
                <a:latin typeface="Arial"/>
                <a:cs typeface="Arial"/>
              </a:rPr>
            </a:br>
            <a:r>
              <a:rPr lang="sv-SE" sz="4400" b="1" kern="0" dirty="0">
                <a:effectLst>
                  <a:outerShdw blurRad="38100" dist="38100" dir="2700000" algn="tl">
                    <a:srgbClr val="000000">
                      <a:alpha val="43137"/>
                    </a:srgbClr>
                  </a:outerShdw>
                </a:effectLst>
                <a:latin typeface="Arial"/>
                <a:cs typeface="Arial"/>
              </a:rPr>
              <a:t> </a:t>
            </a:r>
            <a:br>
              <a:rPr lang="sv-SE" b="1" kern="0" dirty="0">
                <a:solidFill>
                  <a:schemeClr val="tx1"/>
                </a:solidFill>
                <a:effectLst>
                  <a:outerShdw blurRad="38100" dist="38100" dir="2700000" algn="tl">
                    <a:srgbClr val="000000">
                      <a:alpha val="43137"/>
                    </a:srgbClr>
                  </a:outerShdw>
                </a:effectLst>
                <a:latin typeface="Arial"/>
                <a:cs typeface="Arial"/>
              </a:rPr>
            </a:br>
            <a:endParaRPr lang="sv-SE" dirty="0"/>
          </a:p>
        </p:txBody>
      </p:sp>
      <p:sp>
        <p:nvSpPr>
          <p:cNvPr id="3" name="Underrubrik 2"/>
          <p:cNvSpPr>
            <a:spLocks noGrp="1"/>
          </p:cNvSpPr>
          <p:nvPr>
            <p:ph type="subTitle" idx="1"/>
          </p:nvPr>
        </p:nvSpPr>
        <p:spPr>
          <a:xfrm>
            <a:off x="1552240" y="3744815"/>
            <a:ext cx="9565527" cy="1175296"/>
          </a:xfrm>
        </p:spPr>
        <p:txBody>
          <a:bodyPr>
            <a:normAutofit fontScale="92500" lnSpcReduction="20000"/>
          </a:bodyPr>
          <a:lstStyle/>
          <a:p>
            <a:r>
              <a:rPr lang="sv-SE" dirty="0"/>
              <a:t>Kursansvarig: Maria Terning</a:t>
            </a:r>
            <a:br>
              <a:rPr lang="sv-SE" dirty="0"/>
            </a:br>
            <a:r>
              <a:rPr lang="sv-SE" dirty="0">
                <a:solidFill>
                  <a:schemeClr val="tx1"/>
                </a:solidFill>
                <a:hlinkClick r:id="rId2"/>
              </a:rPr>
              <a:t>maria.terning@liu.se</a:t>
            </a:r>
            <a:endParaRPr lang="sv-SE" dirty="0">
              <a:solidFill>
                <a:schemeClr val="tx1"/>
              </a:solidFill>
            </a:endParaRPr>
          </a:p>
          <a:p>
            <a:r>
              <a:rPr lang="sv-SE" dirty="0"/>
              <a:t>013 282679</a:t>
            </a:r>
          </a:p>
        </p:txBody>
      </p:sp>
      <p:pic>
        <p:nvPicPr>
          <p:cNvPr id="5" name="Bildobjekt 4">
            <a:extLst>
              <a:ext uri="{FF2B5EF4-FFF2-40B4-BE49-F238E27FC236}">
                <a16:creationId xmlns:a16="http://schemas.microsoft.com/office/drawing/2014/main" id="{A2FE931B-4BE9-4761-A69C-D4F82F31431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791416" y="2982854"/>
            <a:ext cx="4761637" cy="3237913"/>
          </a:xfrm>
          <a:prstGeom prst="rect">
            <a:avLst/>
          </a:prstGeom>
        </p:spPr>
      </p:pic>
    </p:spTree>
    <p:extLst>
      <p:ext uri="{BB962C8B-B14F-4D97-AF65-F5344CB8AC3E}">
        <p14:creationId xmlns:p14="http://schemas.microsoft.com/office/powerpoint/2010/main" val="387622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913435" y="830424"/>
            <a:ext cx="10316784" cy="5198142"/>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0000"/>
          </a:bodyPr>
          <a:lstStyle/>
          <a:p>
            <a:r>
              <a:rPr lang="sv-SE" b="1" dirty="0"/>
              <a:t>Skolans styrdokument</a:t>
            </a:r>
            <a:br>
              <a:rPr lang="sv-SE" b="1" dirty="0"/>
            </a:br>
            <a:br>
              <a:rPr lang="sv-SE" b="1" dirty="0"/>
            </a:br>
            <a:r>
              <a:rPr lang="sv-SE" sz="2700" b="1" dirty="0"/>
              <a:t>Skollagen</a:t>
            </a:r>
            <a:br>
              <a:rPr lang="sv-SE" sz="2700" b="1" dirty="0"/>
            </a:br>
            <a:br>
              <a:rPr lang="sv-SE" sz="2700" b="1" dirty="0"/>
            </a:br>
            <a:r>
              <a:rPr lang="sv-SE" sz="2700" b="1" dirty="0"/>
              <a:t>Skolformsförordningarna</a:t>
            </a:r>
            <a:br>
              <a:rPr lang="sv-SE" sz="2700" b="1" dirty="0"/>
            </a:br>
            <a:br>
              <a:rPr lang="sv-SE" sz="2700" b="1" dirty="0"/>
            </a:br>
            <a:r>
              <a:rPr lang="sv-SE" sz="2700" b="1" dirty="0"/>
              <a:t>Läroplanerna</a:t>
            </a:r>
            <a:br>
              <a:rPr lang="sv-SE" sz="2700" b="1" dirty="0"/>
            </a:br>
            <a:br>
              <a:rPr lang="sv-SE" sz="2700" b="1" dirty="0"/>
            </a:br>
            <a:r>
              <a:rPr lang="sv-SE" sz="2700" b="1" dirty="0"/>
              <a:t>Ämnes- och kursplanerna</a:t>
            </a:r>
            <a:br>
              <a:rPr lang="sv-SE" sz="2700" b="1" dirty="0"/>
            </a:br>
            <a:br>
              <a:rPr lang="sv-SE" sz="2700" b="1" dirty="0"/>
            </a:br>
            <a:r>
              <a:rPr lang="sv-SE" sz="2700" b="1" dirty="0"/>
              <a:t>Arbetsmiljölagen</a:t>
            </a:r>
            <a:br>
              <a:rPr lang="sv-SE" sz="2700" b="1" dirty="0"/>
            </a:br>
            <a:r>
              <a:rPr lang="sv-SE" sz="2700" b="1" dirty="0"/>
              <a:t>(Erdis 2011, s. 12)</a:t>
            </a:r>
            <a:br>
              <a:rPr lang="sv-SE" sz="2700" b="1" dirty="0"/>
            </a:br>
            <a:br>
              <a:rPr lang="sv-SE" sz="1800" dirty="0"/>
            </a:br>
            <a:br>
              <a:rPr lang="sv-SE" b="1" dirty="0"/>
            </a:br>
            <a:br>
              <a:rPr lang="sv-SE" b="1" dirty="0"/>
            </a:br>
            <a:br>
              <a:rPr lang="sv-SE" b="1" dirty="0"/>
            </a:br>
            <a:endParaRPr lang="sv-SE" dirty="0"/>
          </a:p>
        </p:txBody>
      </p:sp>
      <p:sp>
        <p:nvSpPr>
          <p:cNvPr id="9" name="Platshållare för datum 8"/>
          <p:cNvSpPr>
            <a:spLocks noGrp="1"/>
          </p:cNvSpPr>
          <p:nvPr>
            <p:ph type="dt" sz="half" idx="10"/>
          </p:nvPr>
        </p:nvSpPr>
        <p:spPr>
          <a:prstGeom prst="rect">
            <a:avLst/>
          </a:prstGeom>
        </p:spPr>
        <p:txBody>
          <a:bodyPr/>
          <a:lstStyle/>
          <a:p>
            <a:fld id="{FF953146-7742-134D-9E77-A9CD54D1D3D2}" type="datetime1">
              <a:rPr lang="sv-SE" smtClean="0"/>
              <a:t>2019-01-22</a:t>
            </a:fld>
            <a:endParaRPr lang="sv-SE" dirty="0"/>
          </a:p>
        </p:txBody>
      </p:sp>
      <p:sp>
        <p:nvSpPr>
          <p:cNvPr id="5" name="Platshållare för bildnummer 4"/>
          <p:cNvSpPr>
            <a:spLocks noGrp="1"/>
          </p:cNvSpPr>
          <p:nvPr>
            <p:ph type="sldNum" sz="quarter" idx="12"/>
          </p:nvPr>
        </p:nvSpPr>
        <p:spPr>
          <a:prstGeom prst="rect">
            <a:avLst/>
          </a:prstGeom>
        </p:spPr>
        <p:txBody>
          <a:bodyPr/>
          <a:lstStyle/>
          <a:p>
            <a:fld id="{80A4C9D9-979F-D94A-9054-C3B7EAD37AEB}" type="slidenum">
              <a:rPr lang="sv-SE" smtClean="0"/>
              <a:pPr/>
              <a:t>10</a:t>
            </a:fld>
            <a:endParaRPr lang="sv-SE" dirty="0"/>
          </a:p>
        </p:txBody>
      </p:sp>
      <p:sp>
        <p:nvSpPr>
          <p:cNvPr id="3" name="Platshållare för sidfot 2"/>
          <p:cNvSpPr>
            <a:spLocks noGrp="1"/>
          </p:cNvSpPr>
          <p:nvPr>
            <p:ph type="ftr" sz="quarter" idx="11"/>
          </p:nvPr>
        </p:nvSpPr>
        <p:spPr>
          <a:prstGeom prst="rect">
            <a:avLst/>
          </a:prstGeom>
        </p:spPr>
        <p:txBody>
          <a:bodyPr/>
          <a:lstStyle/>
          <a:p>
            <a:r>
              <a:rPr lang="sv-SE" dirty="0"/>
              <a:t>Maria Terning</a:t>
            </a:r>
          </a:p>
        </p:txBody>
      </p:sp>
      <p:pic>
        <p:nvPicPr>
          <p:cNvPr id="4" name="Bildobjekt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5227" y="1794782"/>
            <a:ext cx="1540067" cy="2195415"/>
          </a:xfrm>
          <a:prstGeom prst="rect">
            <a:avLst/>
          </a:prstGeom>
        </p:spPr>
      </p:pic>
      <p:pic>
        <p:nvPicPr>
          <p:cNvPr id="7" name="Bildobjekt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9113" y="4598993"/>
            <a:ext cx="877677" cy="1404283"/>
          </a:xfrm>
          <a:prstGeom prst="rect">
            <a:avLst/>
          </a:prstGeom>
        </p:spPr>
      </p:pic>
      <p:sp>
        <p:nvSpPr>
          <p:cNvPr id="8" name="textruta 7"/>
          <p:cNvSpPr txBox="1"/>
          <p:nvPr/>
        </p:nvSpPr>
        <p:spPr>
          <a:xfrm>
            <a:off x="6242180" y="4954555"/>
            <a:ext cx="1726163" cy="461665"/>
          </a:xfrm>
          <a:prstGeom prst="rect">
            <a:avLst/>
          </a:prstGeom>
          <a:noFill/>
        </p:spPr>
        <p:txBody>
          <a:bodyPr wrap="square" rtlCol="0">
            <a:spAutoFit/>
          </a:bodyPr>
          <a:lstStyle/>
          <a:p>
            <a:r>
              <a:rPr lang="sv-SE" sz="2400" dirty="0">
                <a:latin typeface="Georgia"/>
                <a:cs typeface="Georgia"/>
              </a:rPr>
              <a:t>www.av.se</a:t>
            </a:r>
          </a:p>
        </p:txBody>
      </p:sp>
      <p:sp>
        <p:nvSpPr>
          <p:cNvPr id="10" name="textruta 9"/>
          <p:cNvSpPr txBox="1"/>
          <p:nvPr/>
        </p:nvSpPr>
        <p:spPr>
          <a:xfrm>
            <a:off x="4973216" y="3984171"/>
            <a:ext cx="2855168" cy="461665"/>
          </a:xfrm>
          <a:prstGeom prst="rect">
            <a:avLst/>
          </a:prstGeom>
          <a:noFill/>
        </p:spPr>
        <p:txBody>
          <a:bodyPr wrap="square" rtlCol="0">
            <a:spAutoFit/>
          </a:bodyPr>
          <a:lstStyle/>
          <a:p>
            <a:r>
              <a:rPr lang="sv-SE" sz="2400" dirty="0">
                <a:latin typeface="Georgia"/>
                <a:cs typeface="Georgia"/>
              </a:rPr>
              <a:t>www.skolverket.se</a:t>
            </a:r>
          </a:p>
        </p:txBody>
      </p:sp>
      <p:pic>
        <p:nvPicPr>
          <p:cNvPr id="12" name="Bildobjekt 11">
            <a:extLst>
              <a:ext uri="{FF2B5EF4-FFF2-40B4-BE49-F238E27FC236}">
                <a16:creationId xmlns:a16="http://schemas.microsoft.com/office/drawing/2014/main" id="{A9D7D3FC-B4E6-4D0A-8F23-CBEF4D15BC51}"/>
              </a:ext>
            </a:extLst>
          </p:cNvPr>
          <p:cNvPicPr>
            <a:picLocks noChangeAspect="1"/>
          </p:cNvPicPr>
          <p:nvPr/>
        </p:nvPicPr>
        <p:blipFill>
          <a:blip r:embed="rId5"/>
          <a:stretch>
            <a:fillRect/>
          </a:stretch>
        </p:blipFill>
        <p:spPr>
          <a:xfrm>
            <a:off x="4755164" y="1300819"/>
            <a:ext cx="983488" cy="1404284"/>
          </a:xfrm>
          <a:prstGeom prst="rect">
            <a:avLst/>
          </a:prstGeom>
        </p:spPr>
      </p:pic>
    </p:spTree>
    <p:extLst>
      <p:ext uri="{BB962C8B-B14F-4D97-AF65-F5344CB8AC3E}">
        <p14:creationId xmlns:p14="http://schemas.microsoft.com/office/powerpoint/2010/main" val="1673165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913435" y="999228"/>
            <a:ext cx="10316784" cy="5029338"/>
          </a:xfrm>
        </p:spPr>
        <p:txBody>
          <a:bodyPr>
            <a:normAutofit fontScale="90000"/>
          </a:bodyPr>
          <a:lstStyle/>
          <a:p>
            <a:pPr fontAlgn="base"/>
            <a:r>
              <a:rPr lang="sv-SE" b="1" dirty="0"/>
              <a:t>Kursens innehåll, mål och organisering</a:t>
            </a:r>
            <a:br>
              <a:rPr lang="sv-SE" b="1" dirty="0"/>
            </a:br>
            <a:r>
              <a:rPr lang="sv-SE" sz="2200" b="1" dirty="0"/>
              <a:t>(hämtat från kursplan)</a:t>
            </a:r>
            <a:br>
              <a:rPr lang="sv-SE" b="1" dirty="0"/>
            </a:br>
            <a:r>
              <a:rPr lang="sv-SE" sz="2700" b="1" dirty="0"/>
              <a:t>Mål</a:t>
            </a:r>
            <a:br>
              <a:rPr lang="sv-SE" b="1" dirty="0"/>
            </a:br>
            <a:r>
              <a:rPr lang="sv-SE" sz="2700" dirty="0"/>
              <a:t>Efter avslutad kurs skall den studerande kunna…</a:t>
            </a:r>
            <a:br>
              <a:rPr lang="sv-SE" sz="2700" dirty="0"/>
            </a:br>
            <a:r>
              <a:rPr lang="sv-SE" sz="2700" dirty="0"/>
              <a:t>-</a:t>
            </a:r>
            <a:r>
              <a:rPr lang="sv-SE" sz="2400" dirty="0"/>
              <a:t>beskriva och diskutera det svenska skolsystemets utveckling i förhållande till skolans samhällsuppdrag</a:t>
            </a:r>
            <a:br>
              <a:rPr lang="sv-SE" sz="2400" dirty="0"/>
            </a:br>
            <a:r>
              <a:rPr lang="sv-SE" sz="2400" dirty="0"/>
              <a:t>-beskriva skolsystemets organisation och styrning, allmänt och i det egna ämnet</a:t>
            </a:r>
            <a:br>
              <a:rPr lang="sv-SE" sz="2400" dirty="0"/>
            </a:br>
            <a:r>
              <a:rPr lang="sv-SE" sz="2400" dirty="0"/>
              <a:t>-kritiskt granska skolans styrdokument avseende värdegrund, mänskliga rättigheter, demokratiska värderingar och hållbar utveckling samt relatera till lärares etiska yrkesprinciper</a:t>
            </a:r>
            <a:br>
              <a:rPr lang="sv-SE" sz="2400" dirty="0"/>
            </a:br>
            <a:r>
              <a:rPr lang="sv-SE" sz="2400" dirty="0"/>
              <a:t>-tillämpa läroplans- och ramfaktorteori </a:t>
            </a:r>
            <a:br>
              <a:rPr lang="sv-SE" sz="2400" dirty="0"/>
            </a:br>
            <a:r>
              <a:rPr lang="sv-SE" sz="2400" dirty="0"/>
              <a:t>-tillämpa kvalitativ textanalys </a:t>
            </a:r>
            <a:br>
              <a:rPr lang="sv-SE" sz="2400" dirty="0"/>
            </a:br>
            <a:r>
              <a:rPr lang="sv-SE" sz="2400" dirty="0"/>
              <a:t>-uttrycka sig skriftligt på ett förståeligt sätt </a:t>
            </a:r>
            <a:br>
              <a:rPr lang="sv-SE" dirty="0"/>
            </a:br>
            <a:br>
              <a:rPr lang="sv-SE" sz="2400" dirty="0"/>
            </a:br>
            <a:br>
              <a:rPr lang="sv-SE" sz="1800" dirty="0"/>
            </a:br>
            <a:br>
              <a:rPr lang="sv-SE" sz="1800" dirty="0"/>
            </a:br>
            <a:br>
              <a:rPr lang="sv-SE" b="1" dirty="0"/>
            </a:br>
            <a:br>
              <a:rPr lang="sv-SE" b="1" dirty="0"/>
            </a:br>
            <a:br>
              <a:rPr lang="sv-SE" b="1" dirty="0"/>
            </a:br>
            <a:endParaRPr lang="sv-SE" dirty="0"/>
          </a:p>
        </p:txBody>
      </p:sp>
      <p:sp>
        <p:nvSpPr>
          <p:cNvPr id="9" name="Platshållare för datum 8"/>
          <p:cNvSpPr>
            <a:spLocks noGrp="1"/>
          </p:cNvSpPr>
          <p:nvPr>
            <p:ph type="dt" sz="half" idx="10"/>
          </p:nvPr>
        </p:nvSpPr>
        <p:spPr>
          <a:prstGeom prst="rect">
            <a:avLst/>
          </a:prstGeom>
        </p:spPr>
        <p:txBody>
          <a:bodyPr/>
          <a:lstStyle/>
          <a:p>
            <a:fld id="{FF953146-7742-134D-9E77-A9CD54D1D3D2}" type="datetime1">
              <a:rPr lang="sv-SE" smtClean="0"/>
              <a:t>2019-01-22</a:t>
            </a:fld>
            <a:endParaRPr lang="sv-SE" dirty="0"/>
          </a:p>
        </p:txBody>
      </p:sp>
      <p:sp>
        <p:nvSpPr>
          <p:cNvPr id="5" name="Platshållare för bildnummer 4"/>
          <p:cNvSpPr>
            <a:spLocks noGrp="1"/>
          </p:cNvSpPr>
          <p:nvPr>
            <p:ph type="sldNum" sz="quarter" idx="12"/>
          </p:nvPr>
        </p:nvSpPr>
        <p:spPr>
          <a:prstGeom prst="rect">
            <a:avLst/>
          </a:prstGeom>
        </p:spPr>
        <p:txBody>
          <a:bodyPr/>
          <a:lstStyle/>
          <a:p>
            <a:fld id="{80A4C9D9-979F-D94A-9054-C3B7EAD37AEB}" type="slidenum">
              <a:rPr lang="sv-SE" smtClean="0"/>
              <a:pPr/>
              <a:t>11</a:t>
            </a:fld>
            <a:endParaRPr lang="sv-SE" dirty="0"/>
          </a:p>
        </p:txBody>
      </p:sp>
      <p:sp>
        <p:nvSpPr>
          <p:cNvPr id="3" name="Platshållare för sidfot 2"/>
          <p:cNvSpPr>
            <a:spLocks noGrp="1"/>
          </p:cNvSpPr>
          <p:nvPr>
            <p:ph type="ftr" sz="quarter" idx="11"/>
          </p:nvPr>
        </p:nvSpPr>
        <p:spPr>
          <a:prstGeom prst="rect">
            <a:avLst/>
          </a:prstGeom>
        </p:spPr>
        <p:txBody>
          <a:bodyPr/>
          <a:lstStyle/>
          <a:p>
            <a:r>
              <a:rPr lang="sv-SE" dirty="0"/>
              <a:t>Maria Terning</a:t>
            </a:r>
          </a:p>
        </p:txBody>
      </p:sp>
    </p:spTree>
    <p:extLst>
      <p:ext uri="{BB962C8B-B14F-4D97-AF65-F5344CB8AC3E}">
        <p14:creationId xmlns:p14="http://schemas.microsoft.com/office/powerpoint/2010/main" val="2892002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913435" y="841572"/>
            <a:ext cx="10316784" cy="5186994"/>
          </a:xfrm>
          <a:solidFill>
            <a:schemeClr val="accent2">
              <a:lumMod val="40000"/>
              <a:lumOff val="60000"/>
            </a:schemeClr>
          </a:solidFill>
        </p:spPr>
        <p:txBody>
          <a:bodyPr>
            <a:normAutofit fontScale="90000"/>
          </a:bodyPr>
          <a:lstStyle/>
          <a:p>
            <a:r>
              <a:rPr lang="sv-SE" b="1" dirty="0"/>
              <a:t>Kursens innehåll, mål och organisering</a:t>
            </a:r>
            <a:br>
              <a:rPr lang="sv-SE" b="1" dirty="0"/>
            </a:br>
            <a:r>
              <a:rPr lang="sv-SE" sz="2700" b="1" dirty="0"/>
              <a:t>Organisering</a:t>
            </a:r>
            <a:br>
              <a:rPr lang="sv-SE" sz="2700" b="1" dirty="0"/>
            </a:br>
            <a:r>
              <a:rPr lang="sv-SE" sz="2700" dirty="0"/>
              <a:t>Campusdagar, 6 stycken</a:t>
            </a:r>
            <a:br>
              <a:rPr lang="sv-SE" sz="2700" dirty="0"/>
            </a:br>
            <a:br>
              <a:rPr lang="sv-SE" sz="2700" dirty="0"/>
            </a:br>
            <a:r>
              <a:rPr lang="sv-SE" sz="2700" dirty="0"/>
              <a:t>Föreläsningar</a:t>
            </a:r>
            <a:br>
              <a:rPr lang="sv-SE" sz="2700" dirty="0"/>
            </a:br>
            <a:br>
              <a:rPr lang="sv-SE" sz="2700" dirty="0"/>
            </a:br>
            <a:r>
              <a:rPr lang="sv-SE" sz="2700" dirty="0"/>
              <a:t>Seminarier </a:t>
            </a:r>
            <a:br>
              <a:rPr lang="sv-SE" sz="2700" dirty="0"/>
            </a:br>
            <a:br>
              <a:rPr lang="sv-SE" sz="2700" dirty="0"/>
            </a:br>
            <a:r>
              <a:rPr lang="sv-SE" sz="2700" dirty="0"/>
              <a:t>Muntliga kursuppgifter</a:t>
            </a:r>
            <a:br>
              <a:rPr lang="sv-SE" sz="2700" dirty="0"/>
            </a:br>
            <a:br>
              <a:rPr lang="sv-SE" sz="2700" dirty="0"/>
            </a:br>
            <a:r>
              <a:rPr lang="sv-SE" sz="2700" dirty="0"/>
              <a:t>Skriftliga kursuppgifter</a:t>
            </a:r>
            <a:br>
              <a:rPr lang="sv-SE" sz="2700" dirty="0"/>
            </a:br>
            <a:br>
              <a:rPr lang="sv-SE" sz="2700" dirty="0"/>
            </a:br>
            <a:r>
              <a:rPr lang="sv-SE" sz="2700" dirty="0"/>
              <a:t>Lärplattformen Lisam</a:t>
            </a:r>
            <a:br>
              <a:rPr lang="sv-SE" sz="2700" b="1" dirty="0"/>
            </a:br>
            <a:br>
              <a:rPr lang="sv-SE" sz="2400" dirty="0"/>
            </a:br>
            <a:br>
              <a:rPr lang="sv-SE" sz="2400" dirty="0"/>
            </a:br>
            <a:br>
              <a:rPr lang="sv-SE" sz="1800" dirty="0"/>
            </a:br>
            <a:br>
              <a:rPr lang="sv-SE" sz="1800" dirty="0"/>
            </a:br>
            <a:br>
              <a:rPr lang="sv-SE" b="1" dirty="0"/>
            </a:br>
            <a:br>
              <a:rPr lang="sv-SE" b="1" dirty="0"/>
            </a:br>
            <a:br>
              <a:rPr lang="sv-SE" b="1" dirty="0"/>
            </a:br>
            <a:endParaRPr lang="sv-SE" dirty="0"/>
          </a:p>
        </p:txBody>
      </p:sp>
      <p:sp>
        <p:nvSpPr>
          <p:cNvPr id="9" name="Platshållare för datum 8"/>
          <p:cNvSpPr>
            <a:spLocks noGrp="1"/>
          </p:cNvSpPr>
          <p:nvPr>
            <p:ph type="dt" sz="half" idx="10"/>
          </p:nvPr>
        </p:nvSpPr>
        <p:spPr>
          <a:prstGeom prst="rect">
            <a:avLst/>
          </a:prstGeom>
        </p:spPr>
        <p:txBody>
          <a:bodyPr/>
          <a:lstStyle/>
          <a:p>
            <a:fld id="{FF953146-7742-134D-9E77-A9CD54D1D3D2}" type="datetime1">
              <a:rPr lang="sv-SE" smtClean="0"/>
              <a:t>2019-01-22</a:t>
            </a:fld>
            <a:endParaRPr lang="sv-SE" dirty="0"/>
          </a:p>
        </p:txBody>
      </p:sp>
      <p:sp>
        <p:nvSpPr>
          <p:cNvPr id="5" name="Platshållare för bildnummer 4"/>
          <p:cNvSpPr>
            <a:spLocks noGrp="1"/>
          </p:cNvSpPr>
          <p:nvPr>
            <p:ph type="sldNum" sz="quarter" idx="12"/>
          </p:nvPr>
        </p:nvSpPr>
        <p:spPr>
          <a:prstGeom prst="rect">
            <a:avLst/>
          </a:prstGeom>
        </p:spPr>
        <p:txBody>
          <a:bodyPr/>
          <a:lstStyle/>
          <a:p>
            <a:fld id="{80A4C9D9-979F-D94A-9054-C3B7EAD37AEB}" type="slidenum">
              <a:rPr lang="sv-SE" smtClean="0"/>
              <a:pPr/>
              <a:t>12</a:t>
            </a:fld>
            <a:endParaRPr lang="sv-SE" dirty="0"/>
          </a:p>
        </p:txBody>
      </p:sp>
      <p:sp>
        <p:nvSpPr>
          <p:cNvPr id="3" name="Platshållare för sidfot 2"/>
          <p:cNvSpPr>
            <a:spLocks noGrp="1"/>
          </p:cNvSpPr>
          <p:nvPr>
            <p:ph type="ftr" sz="quarter" idx="11"/>
          </p:nvPr>
        </p:nvSpPr>
        <p:spPr>
          <a:prstGeom prst="rect">
            <a:avLst/>
          </a:prstGeom>
        </p:spPr>
        <p:txBody>
          <a:bodyPr/>
          <a:lstStyle/>
          <a:p>
            <a:r>
              <a:rPr lang="sv-SE" dirty="0"/>
              <a:t>Maria Terning</a:t>
            </a:r>
          </a:p>
        </p:txBody>
      </p:sp>
    </p:spTree>
    <p:extLst>
      <p:ext uri="{BB962C8B-B14F-4D97-AF65-F5344CB8AC3E}">
        <p14:creationId xmlns:p14="http://schemas.microsoft.com/office/powerpoint/2010/main" val="3993348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13435" y="493342"/>
            <a:ext cx="10316784" cy="623765"/>
          </a:xfrm>
        </p:spPr>
        <p:txBody>
          <a:bodyPr>
            <a:normAutofit fontScale="90000"/>
          </a:bodyPr>
          <a:lstStyle/>
          <a:p>
            <a:r>
              <a:rPr lang="sv-SE" b="1" dirty="0"/>
              <a:t>Kursöversikt</a:t>
            </a:r>
          </a:p>
        </p:txBody>
      </p:sp>
      <p:sp>
        <p:nvSpPr>
          <p:cNvPr id="4" name="Platshållare för datum 3"/>
          <p:cNvSpPr>
            <a:spLocks noGrp="1"/>
          </p:cNvSpPr>
          <p:nvPr>
            <p:ph type="dt" sz="half" idx="10"/>
          </p:nvPr>
        </p:nvSpPr>
        <p:spPr/>
        <p:txBody>
          <a:bodyPr/>
          <a:lstStyle/>
          <a:p>
            <a:fld id="{5C9C3AF3-829B-B94F-A21E-4C89A26B3E95}" type="datetime1">
              <a:rPr lang="sv-SE" smtClean="0"/>
              <a:t>2019-01-22</a:t>
            </a:fld>
            <a:endParaRPr lang="sv-SE" dirty="0"/>
          </a:p>
        </p:txBody>
      </p:sp>
      <p:sp>
        <p:nvSpPr>
          <p:cNvPr id="5" name="Platshållare för bildnummer 4"/>
          <p:cNvSpPr>
            <a:spLocks noGrp="1"/>
          </p:cNvSpPr>
          <p:nvPr>
            <p:ph type="sldNum" sz="quarter" idx="12"/>
          </p:nvPr>
        </p:nvSpPr>
        <p:spPr/>
        <p:txBody>
          <a:bodyPr/>
          <a:lstStyle/>
          <a:p>
            <a:fld id="{80A4C9D9-979F-D94A-9054-C3B7EAD37AEB}" type="slidenum">
              <a:rPr lang="sv-SE" smtClean="0"/>
              <a:pPr/>
              <a:t>13</a:t>
            </a:fld>
            <a:endParaRPr lang="sv-SE" dirty="0"/>
          </a:p>
        </p:txBody>
      </p:sp>
      <p:sp>
        <p:nvSpPr>
          <p:cNvPr id="6" name="Platshållare för sidfot 5"/>
          <p:cNvSpPr>
            <a:spLocks noGrp="1"/>
          </p:cNvSpPr>
          <p:nvPr>
            <p:ph type="ftr" sz="quarter" idx="11"/>
          </p:nvPr>
        </p:nvSpPr>
        <p:spPr/>
        <p:txBody>
          <a:bodyPr/>
          <a:lstStyle/>
          <a:p>
            <a:r>
              <a:rPr lang="sv-SE" dirty="0"/>
              <a:t>Maria Terning</a:t>
            </a:r>
          </a:p>
        </p:txBody>
      </p:sp>
      <p:graphicFrame>
        <p:nvGraphicFramePr>
          <p:cNvPr id="3" name="Tabell 2">
            <a:extLst>
              <a:ext uri="{FF2B5EF4-FFF2-40B4-BE49-F238E27FC236}">
                <a16:creationId xmlns:a16="http://schemas.microsoft.com/office/drawing/2014/main" id="{E8A90652-A60C-4F19-96E8-8056EF70F534}"/>
              </a:ext>
            </a:extLst>
          </p:cNvPr>
          <p:cNvGraphicFramePr>
            <a:graphicFrameLocks noGrp="1"/>
          </p:cNvGraphicFramePr>
          <p:nvPr>
            <p:extLst>
              <p:ext uri="{D42A27DB-BD31-4B8C-83A1-F6EECF244321}">
                <p14:modId xmlns:p14="http://schemas.microsoft.com/office/powerpoint/2010/main" val="3387904913"/>
              </p:ext>
            </p:extLst>
          </p:nvPr>
        </p:nvGraphicFramePr>
        <p:xfrm>
          <a:off x="1173345" y="1011006"/>
          <a:ext cx="8761789" cy="5020680"/>
        </p:xfrm>
        <a:graphic>
          <a:graphicData uri="http://schemas.openxmlformats.org/drawingml/2006/table">
            <a:tbl>
              <a:tblPr firstRow="1" firstCol="1" bandRow="1">
                <a:tableStyleId>{5C22544A-7EE6-4342-B048-85BDC9FD1C3A}</a:tableStyleId>
              </a:tblPr>
              <a:tblGrid>
                <a:gridCol w="1059066">
                  <a:extLst>
                    <a:ext uri="{9D8B030D-6E8A-4147-A177-3AD203B41FA5}">
                      <a16:colId xmlns:a16="http://schemas.microsoft.com/office/drawing/2014/main" val="2316594512"/>
                    </a:ext>
                  </a:extLst>
                </a:gridCol>
                <a:gridCol w="7702723">
                  <a:extLst>
                    <a:ext uri="{9D8B030D-6E8A-4147-A177-3AD203B41FA5}">
                      <a16:colId xmlns:a16="http://schemas.microsoft.com/office/drawing/2014/main" val="1268356478"/>
                    </a:ext>
                  </a:extLst>
                </a:gridCol>
              </a:tblGrid>
              <a:tr h="277405">
                <a:tc>
                  <a:txBody>
                    <a:bodyPr/>
                    <a:lstStyle/>
                    <a:p>
                      <a:pPr>
                        <a:spcAft>
                          <a:spcPts val="0"/>
                        </a:spcAft>
                      </a:pPr>
                      <a:r>
                        <a:rPr lang="sv-SE" sz="2000" b="1">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rPr>
                        <a:t>Vecka</a:t>
                      </a:r>
                      <a:endParaRPr lang="sv-SE" sz="200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sv-SE" sz="2000" b="1"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rPr>
                        <a:t>Aktivitet</a:t>
                      </a:r>
                      <a:endParaRPr lang="sv-SE" sz="200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59509622"/>
                  </a:ext>
                </a:extLst>
              </a:tr>
              <a:tr h="832214">
                <a:tc>
                  <a:txBody>
                    <a:bodyPr/>
                    <a:lstStyle/>
                    <a:p>
                      <a:pPr>
                        <a:spcAft>
                          <a:spcPts val="0"/>
                        </a:spcAft>
                      </a:pPr>
                      <a:r>
                        <a:rPr lang="sv-SE" sz="1800" b="1"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rPr>
                        <a:t>V 4</a:t>
                      </a:r>
                      <a:endParaRPr lang="sv-SE" sz="180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sv-SE" sz="180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rPr>
                        <a:t>22/1–23/1 Campusdag 1 och 2</a:t>
                      </a:r>
                    </a:p>
                    <a:p>
                      <a:pPr>
                        <a:spcAft>
                          <a:spcPts val="0"/>
                        </a:spcAft>
                      </a:pPr>
                      <a:r>
                        <a:rPr lang="sv-SE" sz="180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rPr>
                        <a:t>Egna studier</a:t>
                      </a:r>
                    </a:p>
                    <a:p>
                      <a:pPr>
                        <a:spcAft>
                          <a:spcPts val="0"/>
                        </a:spcAft>
                      </a:pPr>
                      <a:r>
                        <a:rPr lang="sv-SE" sz="180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rPr>
                        <a:t> </a:t>
                      </a:r>
                    </a:p>
                  </a:txBody>
                  <a:tcPr marL="68580" marR="68580" marT="0" marB="0"/>
                </a:tc>
                <a:extLst>
                  <a:ext uri="{0D108BD9-81ED-4DB2-BD59-A6C34878D82A}">
                    <a16:rowId xmlns:a16="http://schemas.microsoft.com/office/drawing/2014/main" val="1647228190"/>
                  </a:ext>
                </a:extLst>
              </a:tr>
              <a:tr h="832214">
                <a:tc>
                  <a:txBody>
                    <a:bodyPr/>
                    <a:lstStyle/>
                    <a:p>
                      <a:pPr>
                        <a:spcAft>
                          <a:spcPts val="0"/>
                        </a:spcAft>
                      </a:pPr>
                      <a:r>
                        <a:rPr lang="sv-SE" sz="1800" b="1"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rPr>
                        <a:t>V 5-8</a:t>
                      </a:r>
                      <a:endParaRPr lang="sv-SE" sz="180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sv-SE" sz="180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rPr>
                        <a:t>Egna studier</a:t>
                      </a:r>
                    </a:p>
                    <a:p>
                      <a:pPr>
                        <a:spcAft>
                          <a:spcPts val="0"/>
                        </a:spcAft>
                      </a:pPr>
                      <a:r>
                        <a:rPr lang="sv-SE" sz="180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rPr>
                        <a:t>15/2 Inlämning KU1 kl. 8.00</a:t>
                      </a:r>
                    </a:p>
                    <a:p>
                      <a:pPr>
                        <a:spcAft>
                          <a:spcPts val="0"/>
                        </a:spcAft>
                      </a:pPr>
                      <a:r>
                        <a:rPr lang="sv-SE" sz="180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rPr>
                        <a:t> </a:t>
                      </a:r>
                    </a:p>
                  </a:txBody>
                  <a:tcPr marL="68580" marR="68580" marT="0" marB="0"/>
                </a:tc>
                <a:extLst>
                  <a:ext uri="{0D108BD9-81ED-4DB2-BD59-A6C34878D82A}">
                    <a16:rowId xmlns:a16="http://schemas.microsoft.com/office/drawing/2014/main" val="2982579066"/>
                  </a:ext>
                </a:extLst>
              </a:tr>
              <a:tr h="1109619">
                <a:tc>
                  <a:txBody>
                    <a:bodyPr/>
                    <a:lstStyle/>
                    <a:p>
                      <a:pPr>
                        <a:spcAft>
                          <a:spcPts val="0"/>
                        </a:spcAft>
                      </a:pPr>
                      <a:r>
                        <a:rPr lang="sv-SE" sz="1800" b="1">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rPr>
                        <a:t>V 9</a:t>
                      </a:r>
                      <a:endParaRPr lang="sv-SE" sz="180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sv-SE" sz="180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rPr>
                        <a:t>27/2–1/3 Campusdag 3, 4 och 5</a:t>
                      </a:r>
                    </a:p>
                    <a:p>
                      <a:pPr>
                        <a:spcAft>
                          <a:spcPts val="0"/>
                        </a:spcAft>
                      </a:pPr>
                      <a:r>
                        <a:rPr lang="sv-SE" sz="180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rPr>
                        <a:t>28/2 Muntlig diskussion i grupp med utgångspunkt i KU1</a:t>
                      </a:r>
                    </a:p>
                    <a:p>
                      <a:pPr>
                        <a:spcAft>
                          <a:spcPts val="0"/>
                        </a:spcAft>
                      </a:pPr>
                      <a:r>
                        <a:rPr lang="sv-SE" sz="180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rPr>
                        <a:t>Egna studier </a:t>
                      </a:r>
                    </a:p>
                    <a:p>
                      <a:pPr>
                        <a:spcAft>
                          <a:spcPts val="0"/>
                        </a:spcAft>
                      </a:pPr>
                      <a:r>
                        <a:rPr lang="sv-SE" sz="180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rPr>
                        <a:t> </a:t>
                      </a:r>
                    </a:p>
                  </a:txBody>
                  <a:tcPr marL="68580" marR="68580" marT="0" marB="0"/>
                </a:tc>
                <a:extLst>
                  <a:ext uri="{0D108BD9-81ED-4DB2-BD59-A6C34878D82A}">
                    <a16:rowId xmlns:a16="http://schemas.microsoft.com/office/drawing/2014/main" val="1698669844"/>
                  </a:ext>
                </a:extLst>
              </a:tr>
              <a:tr h="832214">
                <a:tc>
                  <a:txBody>
                    <a:bodyPr/>
                    <a:lstStyle/>
                    <a:p>
                      <a:pPr>
                        <a:spcAft>
                          <a:spcPts val="0"/>
                        </a:spcAft>
                      </a:pPr>
                      <a:r>
                        <a:rPr lang="sv-SE" sz="1800" b="1">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rPr>
                        <a:t>V 10-12</a:t>
                      </a:r>
                      <a:endParaRPr lang="sv-SE" sz="180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sv-SE" sz="180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rPr>
                        <a:t>Egna studier</a:t>
                      </a:r>
                    </a:p>
                    <a:p>
                      <a:pPr>
                        <a:spcAft>
                          <a:spcPts val="0"/>
                        </a:spcAft>
                      </a:pPr>
                      <a:r>
                        <a:rPr lang="sv-SE" sz="180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rPr>
                        <a:t>11/3 Inlämning KU2 i Lisam kl. 8.00</a:t>
                      </a:r>
                    </a:p>
                    <a:p>
                      <a:pPr>
                        <a:spcAft>
                          <a:spcPts val="0"/>
                        </a:spcAft>
                      </a:pPr>
                      <a:r>
                        <a:rPr lang="sv-SE" sz="180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rPr>
                        <a:t> </a:t>
                      </a:r>
                    </a:p>
                  </a:txBody>
                  <a:tcPr marL="68580" marR="68580" marT="0" marB="0"/>
                </a:tc>
                <a:extLst>
                  <a:ext uri="{0D108BD9-81ED-4DB2-BD59-A6C34878D82A}">
                    <a16:rowId xmlns:a16="http://schemas.microsoft.com/office/drawing/2014/main" val="2258055170"/>
                  </a:ext>
                </a:extLst>
              </a:tr>
              <a:tr h="1109619">
                <a:tc>
                  <a:txBody>
                    <a:bodyPr/>
                    <a:lstStyle/>
                    <a:p>
                      <a:pPr>
                        <a:spcAft>
                          <a:spcPts val="0"/>
                        </a:spcAft>
                      </a:pPr>
                      <a:r>
                        <a:rPr lang="sv-SE" sz="1800" b="1">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rPr>
                        <a:t>V 13</a:t>
                      </a:r>
                      <a:endParaRPr lang="sv-SE" sz="180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sv-SE" sz="180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rPr>
                        <a:t>26/3 Campusdag 6</a:t>
                      </a:r>
                    </a:p>
                    <a:p>
                      <a:pPr>
                        <a:spcAft>
                          <a:spcPts val="0"/>
                        </a:spcAft>
                      </a:pPr>
                      <a:r>
                        <a:rPr lang="sv-SE" sz="180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rPr>
                        <a:t>26/3 Muntlig redovisning i grupp av KU3b</a:t>
                      </a:r>
                    </a:p>
                    <a:p>
                      <a:pPr>
                        <a:spcAft>
                          <a:spcPts val="0"/>
                        </a:spcAft>
                      </a:pPr>
                      <a:r>
                        <a:rPr lang="sv-SE" sz="180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rPr>
                        <a:t>31/3 Inlämning KU3a i Lisam kl. 23.59</a:t>
                      </a:r>
                    </a:p>
                    <a:p>
                      <a:pPr>
                        <a:spcAft>
                          <a:spcPts val="0"/>
                        </a:spcAft>
                      </a:pPr>
                      <a:r>
                        <a:rPr lang="sv-SE" sz="180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rPr>
                        <a:t> </a:t>
                      </a:r>
                    </a:p>
                  </a:txBody>
                  <a:tcPr marL="68580" marR="68580" marT="0" marB="0"/>
                </a:tc>
                <a:extLst>
                  <a:ext uri="{0D108BD9-81ED-4DB2-BD59-A6C34878D82A}">
                    <a16:rowId xmlns:a16="http://schemas.microsoft.com/office/drawing/2014/main" val="1475374769"/>
                  </a:ext>
                </a:extLst>
              </a:tr>
            </a:tbl>
          </a:graphicData>
        </a:graphic>
      </p:graphicFrame>
    </p:spTree>
    <p:extLst>
      <p:ext uri="{BB962C8B-B14F-4D97-AF65-F5344CB8AC3E}">
        <p14:creationId xmlns:p14="http://schemas.microsoft.com/office/powerpoint/2010/main" val="3980149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13435" y="493342"/>
            <a:ext cx="10316784" cy="623765"/>
          </a:xfrm>
        </p:spPr>
        <p:txBody>
          <a:bodyPr>
            <a:normAutofit fontScale="90000"/>
          </a:bodyPr>
          <a:lstStyle/>
          <a:p>
            <a:r>
              <a:rPr lang="sv-SE" b="1" dirty="0"/>
              <a:t>Schema C1 22/1</a:t>
            </a:r>
          </a:p>
        </p:txBody>
      </p:sp>
      <p:sp>
        <p:nvSpPr>
          <p:cNvPr id="4" name="Platshållare för datum 3"/>
          <p:cNvSpPr>
            <a:spLocks noGrp="1"/>
          </p:cNvSpPr>
          <p:nvPr>
            <p:ph type="dt" sz="half" idx="10"/>
          </p:nvPr>
        </p:nvSpPr>
        <p:spPr/>
        <p:txBody>
          <a:bodyPr/>
          <a:lstStyle/>
          <a:p>
            <a:fld id="{5C9C3AF3-829B-B94F-A21E-4C89A26B3E95}" type="datetime1">
              <a:rPr lang="sv-SE" smtClean="0"/>
              <a:t>2019-01-22</a:t>
            </a:fld>
            <a:endParaRPr lang="sv-SE" dirty="0"/>
          </a:p>
        </p:txBody>
      </p:sp>
      <p:sp>
        <p:nvSpPr>
          <p:cNvPr id="5" name="Platshållare för bildnummer 4"/>
          <p:cNvSpPr>
            <a:spLocks noGrp="1"/>
          </p:cNvSpPr>
          <p:nvPr>
            <p:ph type="sldNum" sz="quarter" idx="12"/>
          </p:nvPr>
        </p:nvSpPr>
        <p:spPr/>
        <p:txBody>
          <a:bodyPr/>
          <a:lstStyle/>
          <a:p>
            <a:fld id="{80A4C9D9-979F-D94A-9054-C3B7EAD37AEB}" type="slidenum">
              <a:rPr lang="sv-SE" smtClean="0"/>
              <a:pPr/>
              <a:t>14</a:t>
            </a:fld>
            <a:endParaRPr lang="sv-SE" dirty="0"/>
          </a:p>
        </p:txBody>
      </p:sp>
      <p:sp>
        <p:nvSpPr>
          <p:cNvPr id="6" name="Platshållare för sidfot 5"/>
          <p:cNvSpPr>
            <a:spLocks noGrp="1"/>
          </p:cNvSpPr>
          <p:nvPr>
            <p:ph type="ftr" sz="quarter" idx="11"/>
          </p:nvPr>
        </p:nvSpPr>
        <p:spPr/>
        <p:txBody>
          <a:bodyPr/>
          <a:lstStyle/>
          <a:p>
            <a:r>
              <a:rPr lang="sv-SE" dirty="0"/>
              <a:t>Maria Terning</a:t>
            </a:r>
          </a:p>
        </p:txBody>
      </p:sp>
      <p:graphicFrame>
        <p:nvGraphicFramePr>
          <p:cNvPr id="3" name="Tabell 2">
            <a:extLst>
              <a:ext uri="{FF2B5EF4-FFF2-40B4-BE49-F238E27FC236}">
                <a16:creationId xmlns:a16="http://schemas.microsoft.com/office/drawing/2014/main" id="{A6CB1260-20F6-4D81-A5A4-761044554C6C}"/>
              </a:ext>
            </a:extLst>
          </p:cNvPr>
          <p:cNvGraphicFramePr>
            <a:graphicFrameLocks noGrp="1"/>
          </p:cNvGraphicFramePr>
          <p:nvPr>
            <p:extLst>
              <p:ext uri="{D42A27DB-BD31-4B8C-83A1-F6EECF244321}">
                <p14:modId xmlns:p14="http://schemas.microsoft.com/office/powerpoint/2010/main" val="2773716196"/>
              </p:ext>
            </p:extLst>
          </p:nvPr>
        </p:nvGraphicFramePr>
        <p:xfrm>
          <a:off x="1335186" y="1248791"/>
          <a:ext cx="9281162" cy="4482387"/>
        </p:xfrm>
        <a:graphic>
          <a:graphicData uri="http://schemas.openxmlformats.org/drawingml/2006/table">
            <a:tbl>
              <a:tblPr firstRow="1" firstCol="1" bandRow="1">
                <a:tableStyleId>{5C22544A-7EE6-4342-B048-85BDC9FD1C3A}</a:tableStyleId>
              </a:tblPr>
              <a:tblGrid>
                <a:gridCol w="292028">
                  <a:extLst>
                    <a:ext uri="{9D8B030D-6E8A-4147-A177-3AD203B41FA5}">
                      <a16:colId xmlns:a16="http://schemas.microsoft.com/office/drawing/2014/main" val="3242458645"/>
                    </a:ext>
                  </a:extLst>
                </a:gridCol>
                <a:gridCol w="729044">
                  <a:extLst>
                    <a:ext uri="{9D8B030D-6E8A-4147-A177-3AD203B41FA5}">
                      <a16:colId xmlns:a16="http://schemas.microsoft.com/office/drawing/2014/main" val="414209143"/>
                    </a:ext>
                  </a:extLst>
                </a:gridCol>
                <a:gridCol w="1020043">
                  <a:extLst>
                    <a:ext uri="{9D8B030D-6E8A-4147-A177-3AD203B41FA5}">
                      <a16:colId xmlns:a16="http://schemas.microsoft.com/office/drawing/2014/main" val="1566339374"/>
                    </a:ext>
                  </a:extLst>
                </a:gridCol>
                <a:gridCol w="874030">
                  <a:extLst>
                    <a:ext uri="{9D8B030D-6E8A-4147-A177-3AD203B41FA5}">
                      <a16:colId xmlns:a16="http://schemas.microsoft.com/office/drawing/2014/main" val="2188655879"/>
                    </a:ext>
                  </a:extLst>
                </a:gridCol>
                <a:gridCol w="1458086">
                  <a:extLst>
                    <a:ext uri="{9D8B030D-6E8A-4147-A177-3AD203B41FA5}">
                      <a16:colId xmlns:a16="http://schemas.microsoft.com/office/drawing/2014/main" val="2201302754"/>
                    </a:ext>
                  </a:extLst>
                </a:gridCol>
                <a:gridCol w="1020043">
                  <a:extLst>
                    <a:ext uri="{9D8B030D-6E8A-4147-A177-3AD203B41FA5}">
                      <a16:colId xmlns:a16="http://schemas.microsoft.com/office/drawing/2014/main" val="595629089"/>
                    </a:ext>
                  </a:extLst>
                </a:gridCol>
                <a:gridCol w="3887888">
                  <a:extLst>
                    <a:ext uri="{9D8B030D-6E8A-4147-A177-3AD203B41FA5}">
                      <a16:colId xmlns:a16="http://schemas.microsoft.com/office/drawing/2014/main" val="890868969"/>
                    </a:ext>
                  </a:extLst>
                </a:gridCol>
              </a:tblGrid>
              <a:tr h="278505">
                <a:tc>
                  <a:txBody>
                    <a:bodyPr/>
                    <a:lstStyle/>
                    <a:p>
                      <a:pPr>
                        <a:spcAft>
                          <a:spcPts val="0"/>
                        </a:spcAft>
                      </a:pPr>
                      <a:r>
                        <a:rPr lang="sv-SE" sz="2000">
                          <a:solidFill>
                            <a:schemeClr val="tx1"/>
                          </a:solidFill>
                          <a:effectLst/>
                        </a:rPr>
                        <a:t>V</a:t>
                      </a:r>
                      <a:endParaRPr lang="sv-SE" sz="200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sv-SE" sz="2000">
                          <a:solidFill>
                            <a:schemeClr val="tx1"/>
                          </a:solidFill>
                          <a:effectLst/>
                        </a:rPr>
                        <a:t>Dag</a:t>
                      </a:r>
                      <a:endParaRPr lang="sv-SE" sz="200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sv-SE" sz="2000">
                          <a:solidFill>
                            <a:schemeClr val="tx1"/>
                          </a:solidFill>
                          <a:effectLst/>
                        </a:rPr>
                        <a:t>Datum</a:t>
                      </a:r>
                      <a:endParaRPr lang="sv-SE" sz="200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sv-SE" sz="2000">
                          <a:solidFill>
                            <a:schemeClr val="tx1"/>
                          </a:solidFill>
                          <a:effectLst/>
                        </a:rPr>
                        <a:t>Tid</a:t>
                      </a:r>
                      <a:endParaRPr lang="sv-SE" sz="200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sv-SE" sz="2000">
                          <a:solidFill>
                            <a:schemeClr val="tx1"/>
                          </a:solidFill>
                          <a:effectLst/>
                        </a:rPr>
                        <a:t>Sal</a:t>
                      </a:r>
                      <a:endParaRPr lang="sv-SE" sz="200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sv-SE" sz="2000">
                          <a:solidFill>
                            <a:schemeClr val="tx1"/>
                          </a:solidFill>
                          <a:effectLst/>
                        </a:rPr>
                        <a:t>Grupp</a:t>
                      </a:r>
                      <a:endParaRPr lang="sv-SE" sz="200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sv-SE" sz="2000" dirty="0">
                          <a:solidFill>
                            <a:schemeClr val="tx1"/>
                          </a:solidFill>
                          <a:effectLst/>
                        </a:rPr>
                        <a:t>Innehåll</a:t>
                      </a:r>
                      <a:endParaRPr lang="sv-SE" sz="200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92330409"/>
                  </a:ext>
                </a:extLst>
              </a:tr>
              <a:tr h="1392529">
                <a:tc>
                  <a:txBody>
                    <a:bodyPr/>
                    <a:lstStyle/>
                    <a:p>
                      <a:pPr>
                        <a:spcAft>
                          <a:spcPts val="0"/>
                        </a:spcAft>
                      </a:pPr>
                      <a:r>
                        <a:rPr lang="sv-SE" sz="1800" dirty="0">
                          <a:effectLst/>
                        </a:rPr>
                        <a:t>4</a:t>
                      </a:r>
                      <a:endParaRPr lang="sv-SE" sz="1800" dirty="0">
                        <a:solidFill>
                          <a:srgbClr val="2E74B5"/>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sv-SE" sz="1800" dirty="0">
                          <a:effectLst/>
                        </a:rPr>
                        <a:t>Ti</a:t>
                      </a:r>
                      <a:endParaRPr lang="sv-SE" sz="1800" dirty="0">
                        <a:solidFill>
                          <a:srgbClr val="2E74B5"/>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sv-SE" sz="1800" dirty="0">
                          <a:effectLst/>
                        </a:rPr>
                        <a:t>22/1</a:t>
                      </a:r>
                      <a:endParaRPr lang="sv-SE" sz="1800" dirty="0">
                        <a:solidFill>
                          <a:srgbClr val="2E74B5"/>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sv-SE" sz="1800" dirty="0">
                          <a:effectLst/>
                        </a:rPr>
                        <a:t>8.30-10</a:t>
                      </a:r>
                    </a:p>
                    <a:p>
                      <a:pPr>
                        <a:spcAft>
                          <a:spcPts val="0"/>
                        </a:spcAft>
                      </a:pPr>
                      <a:r>
                        <a:rPr lang="sv-SE" sz="1800" dirty="0">
                          <a:effectLst/>
                        </a:rPr>
                        <a:t> </a:t>
                      </a:r>
                    </a:p>
                    <a:p>
                      <a:pPr>
                        <a:spcAft>
                          <a:spcPts val="0"/>
                        </a:spcAft>
                      </a:pPr>
                      <a:endParaRPr lang="sv-SE" sz="1800" dirty="0">
                        <a:effectLst/>
                      </a:endParaRPr>
                    </a:p>
                    <a:p>
                      <a:pPr>
                        <a:spcAft>
                          <a:spcPts val="0"/>
                        </a:spcAft>
                      </a:pPr>
                      <a:r>
                        <a:rPr lang="sv-SE" sz="1800" dirty="0">
                          <a:effectLst/>
                        </a:rPr>
                        <a:t>10-12</a:t>
                      </a:r>
                      <a:endParaRPr lang="sv-SE" sz="1800" dirty="0">
                        <a:solidFill>
                          <a:srgbClr val="2E74B5"/>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sv-SE" sz="1800" dirty="0">
                          <a:effectLst/>
                        </a:rPr>
                        <a:t>T2</a:t>
                      </a:r>
                    </a:p>
                    <a:p>
                      <a:pPr>
                        <a:spcAft>
                          <a:spcPts val="0"/>
                        </a:spcAft>
                      </a:pPr>
                      <a:r>
                        <a:rPr lang="sv-SE" sz="1800" dirty="0">
                          <a:effectLst/>
                        </a:rPr>
                        <a:t> </a:t>
                      </a:r>
                    </a:p>
                    <a:p>
                      <a:pPr>
                        <a:spcAft>
                          <a:spcPts val="0"/>
                        </a:spcAft>
                      </a:pPr>
                      <a:r>
                        <a:rPr lang="sv-SE" sz="1800" dirty="0">
                          <a:effectLst/>
                        </a:rPr>
                        <a:t> </a:t>
                      </a:r>
                    </a:p>
                    <a:p>
                      <a:pPr>
                        <a:spcAft>
                          <a:spcPts val="0"/>
                        </a:spcAft>
                      </a:pPr>
                      <a:r>
                        <a:rPr lang="sv-SE" sz="1800" dirty="0">
                          <a:effectLst/>
                        </a:rPr>
                        <a:t>S26</a:t>
                      </a:r>
                    </a:p>
                    <a:p>
                      <a:pPr>
                        <a:spcAft>
                          <a:spcPts val="0"/>
                        </a:spcAft>
                      </a:pPr>
                      <a:r>
                        <a:rPr lang="sv-SE" sz="1800" dirty="0">
                          <a:effectLst/>
                        </a:rPr>
                        <a:t> </a:t>
                      </a:r>
                      <a:endParaRPr lang="sv-SE" sz="1800" dirty="0">
                        <a:solidFill>
                          <a:srgbClr val="2E74B5"/>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sv-SE" sz="1800">
                          <a:effectLst/>
                        </a:rPr>
                        <a:t>KPU</a:t>
                      </a:r>
                    </a:p>
                    <a:p>
                      <a:pPr>
                        <a:spcAft>
                          <a:spcPts val="0"/>
                        </a:spcAft>
                      </a:pPr>
                      <a:r>
                        <a:rPr lang="sv-SE" sz="1800">
                          <a:effectLst/>
                        </a:rPr>
                        <a:t> </a:t>
                      </a:r>
                    </a:p>
                    <a:p>
                      <a:pPr>
                        <a:spcAft>
                          <a:spcPts val="0"/>
                        </a:spcAft>
                      </a:pPr>
                      <a:r>
                        <a:rPr lang="sv-SE" sz="1800">
                          <a:effectLst/>
                        </a:rPr>
                        <a:t> </a:t>
                      </a:r>
                    </a:p>
                    <a:p>
                      <a:pPr>
                        <a:spcAft>
                          <a:spcPts val="0"/>
                        </a:spcAft>
                      </a:pPr>
                      <a:r>
                        <a:rPr lang="sv-SE" sz="1800">
                          <a:effectLst/>
                        </a:rPr>
                        <a:t>SAM</a:t>
                      </a:r>
                      <a:endParaRPr lang="sv-SE" sz="1800">
                        <a:solidFill>
                          <a:srgbClr val="2E74B5"/>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sv-SE" sz="1800">
                          <a:effectLst/>
                        </a:rPr>
                        <a:t>Upprop, Ingrid Olsson</a:t>
                      </a:r>
                    </a:p>
                    <a:p>
                      <a:pPr>
                        <a:spcAft>
                          <a:spcPts val="0"/>
                        </a:spcAft>
                      </a:pPr>
                      <a:r>
                        <a:rPr lang="sv-SE" sz="1800">
                          <a:effectLst/>
                        </a:rPr>
                        <a:t> </a:t>
                      </a:r>
                    </a:p>
                    <a:p>
                      <a:pPr>
                        <a:spcAft>
                          <a:spcPts val="0"/>
                        </a:spcAft>
                      </a:pPr>
                      <a:r>
                        <a:rPr lang="sv-SE" sz="1800">
                          <a:effectLst/>
                        </a:rPr>
                        <a:t> </a:t>
                      </a:r>
                    </a:p>
                    <a:p>
                      <a:pPr>
                        <a:spcAft>
                          <a:spcPts val="0"/>
                        </a:spcAft>
                      </a:pPr>
                      <a:r>
                        <a:rPr lang="sv-SE" sz="1800">
                          <a:effectLst/>
                        </a:rPr>
                        <a:t>Kursintroduktion, Maria Terning</a:t>
                      </a:r>
                      <a:endParaRPr lang="sv-SE" sz="1800">
                        <a:solidFill>
                          <a:srgbClr val="2E74B5"/>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16891200"/>
                  </a:ext>
                </a:extLst>
              </a:tr>
              <a:tr h="1114024">
                <a:tc>
                  <a:txBody>
                    <a:bodyPr/>
                    <a:lstStyle/>
                    <a:p>
                      <a:pPr>
                        <a:spcAft>
                          <a:spcPts val="0"/>
                        </a:spcAft>
                      </a:pPr>
                      <a:r>
                        <a:rPr lang="sv-SE" sz="1800">
                          <a:effectLst/>
                        </a:rPr>
                        <a:t> </a:t>
                      </a:r>
                      <a:endParaRPr lang="sv-SE" sz="1800">
                        <a:solidFill>
                          <a:srgbClr val="2E74B5"/>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sv-SE" sz="1800">
                          <a:effectLst/>
                        </a:rPr>
                        <a:t>Ti</a:t>
                      </a:r>
                      <a:endParaRPr lang="sv-SE" sz="1800">
                        <a:solidFill>
                          <a:srgbClr val="2E74B5"/>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sv-SE" sz="1800">
                          <a:effectLst/>
                        </a:rPr>
                        <a:t> </a:t>
                      </a:r>
                      <a:endParaRPr lang="sv-SE" sz="1800">
                        <a:solidFill>
                          <a:srgbClr val="2E74B5"/>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sv-SE" sz="1800">
                          <a:effectLst/>
                        </a:rPr>
                        <a:t>13-15</a:t>
                      </a:r>
                      <a:endParaRPr lang="sv-SE" sz="1800">
                        <a:solidFill>
                          <a:srgbClr val="2E74B5"/>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sv-SE" sz="1800" dirty="0">
                          <a:effectLst/>
                        </a:rPr>
                        <a:t>ACAS</a:t>
                      </a:r>
                      <a:endParaRPr lang="sv-SE" sz="1800" dirty="0">
                        <a:solidFill>
                          <a:srgbClr val="2E74B5"/>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sv-SE" sz="1800" dirty="0">
                          <a:effectLst/>
                        </a:rPr>
                        <a:t>SAM</a:t>
                      </a:r>
                      <a:endParaRPr lang="sv-SE" sz="1800" dirty="0">
                        <a:solidFill>
                          <a:srgbClr val="2E74B5"/>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sv-SE" sz="1800">
                          <a:effectLst/>
                        </a:rPr>
                        <a:t>Föreläsning: Skolsystemets utveckling i förhållande till skolans samhällsuppdrag. Mats Sjöberg.</a:t>
                      </a:r>
                    </a:p>
                    <a:p>
                      <a:pPr>
                        <a:spcAft>
                          <a:spcPts val="0"/>
                        </a:spcAft>
                      </a:pPr>
                      <a:r>
                        <a:rPr lang="sv-SE" sz="1800">
                          <a:effectLst/>
                        </a:rPr>
                        <a:t> </a:t>
                      </a:r>
                      <a:endParaRPr lang="sv-SE" sz="1800">
                        <a:solidFill>
                          <a:srgbClr val="2E74B5"/>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65099105"/>
                  </a:ext>
                </a:extLst>
              </a:tr>
              <a:tr h="835517">
                <a:tc>
                  <a:txBody>
                    <a:bodyPr/>
                    <a:lstStyle/>
                    <a:p>
                      <a:pPr>
                        <a:spcAft>
                          <a:spcPts val="0"/>
                        </a:spcAft>
                      </a:pPr>
                      <a:r>
                        <a:rPr lang="sv-SE" sz="1800">
                          <a:effectLst/>
                        </a:rPr>
                        <a:t> </a:t>
                      </a:r>
                      <a:endParaRPr lang="sv-SE" sz="1800">
                        <a:solidFill>
                          <a:srgbClr val="2E74B5"/>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sv-SE" sz="1800">
                          <a:effectLst/>
                        </a:rPr>
                        <a:t>Ti</a:t>
                      </a:r>
                      <a:endParaRPr lang="sv-SE" sz="1800">
                        <a:solidFill>
                          <a:srgbClr val="2E74B5"/>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sv-SE" sz="1800">
                          <a:effectLst/>
                        </a:rPr>
                        <a:t> </a:t>
                      </a:r>
                      <a:endParaRPr lang="sv-SE" sz="1800">
                        <a:solidFill>
                          <a:srgbClr val="2E74B5"/>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sv-SE" sz="1800">
                          <a:effectLst/>
                        </a:rPr>
                        <a:t>15-17</a:t>
                      </a:r>
                      <a:endParaRPr lang="sv-SE" sz="1800">
                        <a:solidFill>
                          <a:srgbClr val="2E74B5"/>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sv-SE" sz="1800">
                          <a:effectLst/>
                        </a:rPr>
                        <a:t>ACAS</a:t>
                      </a:r>
                      <a:endParaRPr lang="sv-SE" sz="1800">
                        <a:solidFill>
                          <a:srgbClr val="2E74B5"/>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sv-SE" sz="1800" dirty="0">
                          <a:effectLst/>
                        </a:rPr>
                        <a:t>SAM</a:t>
                      </a:r>
                      <a:endParaRPr lang="sv-SE" sz="1800" dirty="0">
                        <a:solidFill>
                          <a:srgbClr val="2E74B5"/>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sv-SE" sz="1800" dirty="0">
                          <a:effectLst/>
                        </a:rPr>
                        <a:t>Språkutvecklande arbete 1: Läs- och skrivstrategier, Maria Thunborg</a:t>
                      </a:r>
                    </a:p>
                    <a:p>
                      <a:pPr>
                        <a:spcAft>
                          <a:spcPts val="0"/>
                        </a:spcAft>
                      </a:pPr>
                      <a:r>
                        <a:rPr lang="sv-SE" sz="1800" dirty="0">
                          <a:effectLst/>
                        </a:rPr>
                        <a:t> </a:t>
                      </a:r>
                      <a:endParaRPr lang="sv-SE" sz="1800" dirty="0">
                        <a:solidFill>
                          <a:srgbClr val="2E74B5"/>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03003575"/>
                  </a:ext>
                </a:extLst>
              </a:tr>
              <a:tr h="835517">
                <a:tc>
                  <a:txBody>
                    <a:bodyPr/>
                    <a:lstStyle/>
                    <a:p>
                      <a:pPr>
                        <a:spcAft>
                          <a:spcPts val="0"/>
                        </a:spcAft>
                      </a:pPr>
                      <a:r>
                        <a:rPr lang="sv-SE" sz="1800">
                          <a:effectLst/>
                        </a:rPr>
                        <a:t> </a:t>
                      </a:r>
                      <a:endParaRPr lang="sv-SE" sz="1800">
                        <a:solidFill>
                          <a:srgbClr val="2E74B5"/>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sv-SE" sz="1800">
                          <a:effectLst/>
                        </a:rPr>
                        <a:t> </a:t>
                      </a:r>
                      <a:endParaRPr lang="sv-SE" sz="1800">
                        <a:solidFill>
                          <a:srgbClr val="2E74B5"/>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sv-SE" sz="1800">
                          <a:effectLst/>
                        </a:rPr>
                        <a:t> </a:t>
                      </a:r>
                      <a:endParaRPr lang="sv-SE" sz="1800">
                        <a:solidFill>
                          <a:srgbClr val="2E74B5"/>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sv-SE" sz="1800">
                          <a:effectLst/>
                        </a:rPr>
                        <a:t>17-18</a:t>
                      </a:r>
                      <a:endParaRPr lang="sv-SE" sz="1800">
                        <a:solidFill>
                          <a:srgbClr val="2E74B5"/>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sv-SE" sz="1800">
                          <a:effectLst/>
                        </a:rPr>
                        <a:t>Zenit</a:t>
                      </a:r>
                      <a:endParaRPr lang="sv-SE" sz="1800">
                        <a:solidFill>
                          <a:srgbClr val="2E74B5"/>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sv-SE" sz="1800">
                          <a:effectLst/>
                        </a:rPr>
                        <a:t>VAL</a:t>
                      </a:r>
                    </a:p>
                    <a:p>
                      <a:pPr>
                        <a:spcAft>
                          <a:spcPts val="0"/>
                        </a:spcAft>
                      </a:pPr>
                      <a:r>
                        <a:rPr lang="sv-SE" sz="1800">
                          <a:effectLst/>
                        </a:rPr>
                        <a:t>ULV</a:t>
                      </a:r>
                      <a:endParaRPr lang="sv-SE" sz="1800">
                        <a:solidFill>
                          <a:srgbClr val="2E74B5"/>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sv-SE" sz="1800" dirty="0">
                          <a:effectLst/>
                        </a:rPr>
                        <a:t>Studerandecentrum för uthämtning av LiU-id. </a:t>
                      </a:r>
                    </a:p>
                    <a:p>
                      <a:pPr>
                        <a:spcAft>
                          <a:spcPts val="0"/>
                        </a:spcAft>
                      </a:pPr>
                      <a:r>
                        <a:rPr lang="sv-SE" sz="1800" dirty="0">
                          <a:effectLst/>
                        </a:rPr>
                        <a:t> </a:t>
                      </a:r>
                      <a:endParaRPr lang="sv-SE" sz="1800" dirty="0">
                        <a:solidFill>
                          <a:srgbClr val="2E74B5"/>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52290080"/>
                  </a:ext>
                </a:extLst>
              </a:tr>
            </a:tbl>
          </a:graphicData>
        </a:graphic>
      </p:graphicFrame>
    </p:spTree>
    <p:extLst>
      <p:ext uri="{BB962C8B-B14F-4D97-AF65-F5344CB8AC3E}">
        <p14:creationId xmlns:p14="http://schemas.microsoft.com/office/powerpoint/2010/main" val="618351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13435" y="624371"/>
            <a:ext cx="10316784" cy="623765"/>
          </a:xfrm>
        </p:spPr>
        <p:txBody>
          <a:bodyPr>
            <a:normAutofit fontScale="90000"/>
          </a:bodyPr>
          <a:lstStyle/>
          <a:p>
            <a:r>
              <a:rPr lang="sv-SE" b="1" dirty="0"/>
              <a:t>Schema C2 23/1</a:t>
            </a:r>
          </a:p>
        </p:txBody>
      </p:sp>
      <p:sp>
        <p:nvSpPr>
          <p:cNvPr id="4" name="Platshållare för datum 3"/>
          <p:cNvSpPr>
            <a:spLocks noGrp="1"/>
          </p:cNvSpPr>
          <p:nvPr>
            <p:ph type="dt" sz="half" idx="10"/>
          </p:nvPr>
        </p:nvSpPr>
        <p:spPr/>
        <p:txBody>
          <a:bodyPr/>
          <a:lstStyle/>
          <a:p>
            <a:fld id="{5C9C3AF3-829B-B94F-A21E-4C89A26B3E95}" type="datetime1">
              <a:rPr lang="sv-SE" smtClean="0"/>
              <a:t>2019-01-22</a:t>
            </a:fld>
            <a:endParaRPr lang="sv-SE" dirty="0"/>
          </a:p>
        </p:txBody>
      </p:sp>
      <p:sp>
        <p:nvSpPr>
          <p:cNvPr id="5" name="Platshållare för bildnummer 4"/>
          <p:cNvSpPr>
            <a:spLocks noGrp="1"/>
          </p:cNvSpPr>
          <p:nvPr>
            <p:ph type="sldNum" sz="quarter" idx="12"/>
          </p:nvPr>
        </p:nvSpPr>
        <p:spPr/>
        <p:txBody>
          <a:bodyPr/>
          <a:lstStyle/>
          <a:p>
            <a:fld id="{80A4C9D9-979F-D94A-9054-C3B7EAD37AEB}" type="slidenum">
              <a:rPr lang="sv-SE" smtClean="0"/>
              <a:pPr/>
              <a:t>15</a:t>
            </a:fld>
            <a:endParaRPr lang="sv-SE" dirty="0"/>
          </a:p>
        </p:txBody>
      </p:sp>
      <p:sp>
        <p:nvSpPr>
          <p:cNvPr id="6" name="Platshållare för sidfot 5"/>
          <p:cNvSpPr>
            <a:spLocks noGrp="1"/>
          </p:cNvSpPr>
          <p:nvPr>
            <p:ph type="ftr" sz="quarter" idx="11"/>
          </p:nvPr>
        </p:nvSpPr>
        <p:spPr/>
        <p:txBody>
          <a:bodyPr/>
          <a:lstStyle/>
          <a:p>
            <a:r>
              <a:rPr lang="sv-SE" dirty="0"/>
              <a:t>Maria Terning</a:t>
            </a:r>
          </a:p>
        </p:txBody>
      </p:sp>
      <p:graphicFrame>
        <p:nvGraphicFramePr>
          <p:cNvPr id="7" name="Tabell 6">
            <a:extLst>
              <a:ext uri="{FF2B5EF4-FFF2-40B4-BE49-F238E27FC236}">
                <a16:creationId xmlns:a16="http://schemas.microsoft.com/office/drawing/2014/main" id="{9FDCE464-51A5-4BE8-8DE4-1DE9D7EA3897}"/>
              </a:ext>
            </a:extLst>
          </p:cNvPr>
          <p:cNvGraphicFramePr>
            <a:graphicFrameLocks noGrp="1"/>
          </p:cNvGraphicFramePr>
          <p:nvPr>
            <p:extLst>
              <p:ext uri="{D42A27DB-BD31-4B8C-83A1-F6EECF244321}">
                <p14:modId xmlns:p14="http://schemas.microsoft.com/office/powerpoint/2010/main" val="1551081292"/>
              </p:ext>
            </p:extLst>
          </p:nvPr>
        </p:nvGraphicFramePr>
        <p:xfrm>
          <a:off x="1407079" y="1103783"/>
          <a:ext cx="9088292" cy="4916486"/>
        </p:xfrm>
        <a:graphic>
          <a:graphicData uri="http://schemas.openxmlformats.org/drawingml/2006/table">
            <a:tbl>
              <a:tblPr firstRow="1" firstCol="1" bandRow="1">
                <a:tableStyleId>{5C22544A-7EE6-4342-B048-85BDC9FD1C3A}</a:tableStyleId>
              </a:tblPr>
              <a:tblGrid>
                <a:gridCol w="737085">
                  <a:extLst>
                    <a:ext uri="{9D8B030D-6E8A-4147-A177-3AD203B41FA5}">
                      <a16:colId xmlns:a16="http://schemas.microsoft.com/office/drawing/2014/main" val="247832569"/>
                    </a:ext>
                  </a:extLst>
                </a:gridCol>
                <a:gridCol w="1031295">
                  <a:extLst>
                    <a:ext uri="{9D8B030D-6E8A-4147-A177-3AD203B41FA5}">
                      <a16:colId xmlns:a16="http://schemas.microsoft.com/office/drawing/2014/main" val="68008407"/>
                    </a:ext>
                  </a:extLst>
                </a:gridCol>
                <a:gridCol w="883671">
                  <a:extLst>
                    <a:ext uri="{9D8B030D-6E8A-4147-A177-3AD203B41FA5}">
                      <a16:colId xmlns:a16="http://schemas.microsoft.com/office/drawing/2014/main" val="2597870741"/>
                    </a:ext>
                  </a:extLst>
                </a:gridCol>
                <a:gridCol w="1474171">
                  <a:extLst>
                    <a:ext uri="{9D8B030D-6E8A-4147-A177-3AD203B41FA5}">
                      <a16:colId xmlns:a16="http://schemas.microsoft.com/office/drawing/2014/main" val="4069619180"/>
                    </a:ext>
                  </a:extLst>
                </a:gridCol>
                <a:gridCol w="1031295">
                  <a:extLst>
                    <a:ext uri="{9D8B030D-6E8A-4147-A177-3AD203B41FA5}">
                      <a16:colId xmlns:a16="http://schemas.microsoft.com/office/drawing/2014/main" val="2460667412"/>
                    </a:ext>
                  </a:extLst>
                </a:gridCol>
                <a:gridCol w="3930775">
                  <a:extLst>
                    <a:ext uri="{9D8B030D-6E8A-4147-A177-3AD203B41FA5}">
                      <a16:colId xmlns:a16="http://schemas.microsoft.com/office/drawing/2014/main" val="894178281"/>
                    </a:ext>
                  </a:extLst>
                </a:gridCol>
              </a:tblGrid>
              <a:tr h="2061401">
                <a:tc>
                  <a:txBody>
                    <a:bodyPr/>
                    <a:lstStyle/>
                    <a:p>
                      <a:pPr>
                        <a:spcAft>
                          <a:spcPts val="0"/>
                        </a:spcAft>
                      </a:pPr>
                      <a:r>
                        <a:rPr lang="sv-SE" sz="1400" b="0" dirty="0">
                          <a:solidFill>
                            <a:schemeClr val="tx1"/>
                          </a:solidFill>
                          <a:effectLst/>
                        </a:rPr>
                        <a:t>On </a:t>
                      </a:r>
                      <a:endParaRPr lang="sv-SE" sz="1400" b="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2760" marR="62760" marT="0" marB="0"/>
                </a:tc>
                <a:tc>
                  <a:txBody>
                    <a:bodyPr/>
                    <a:lstStyle/>
                    <a:p>
                      <a:pPr>
                        <a:spcAft>
                          <a:spcPts val="0"/>
                        </a:spcAft>
                      </a:pPr>
                      <a:r>
                        <a:rPr lang="sv-SE" sz="1400" b="0" dirty="0">
                          <a:solidFill>
                            <a:schemeClr val="tx1"/>
                          </a:solidFill>
                          <a:effectLst/>
                        </a:rPr>
                        <a:t>23/1</a:t>
                      </a:r>
                      <a:endParaRPr lang="sv-SE" sz="1400" b="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2760" marR="62760" marT="0" marB="0"/>
                </a:tc>
                <a:tc>
                  <a:txBody>
                    <a:bodyPr/>
                    <a:lstStyle/>
                    <a:p>
                      <a:pPr>
                        <a:spcAft>
                          <a:spcPts val="0"/>
                        </a:spcAft>
                      </a:pPr>
                      <a:r>
                        <a:rPr lang="sv-SE" sz="1400" b="0" dirty="0">
                          <a:solidFill>
                            <a:schemeClr val="tx1"/>
                          </a:solidFill>
                          <a:effectLst/>
                        </a:rPr>
                        <a:t>8-10</a:t>
                      </a:r>
                      <a:endParaRPr lang="sv-SE" sz="1400" b="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2760" marR="62760" marT="0" marB="0"/>
                </a:tc>
                <a:tc>
                  <a:txBody>
                    <a:bodyPr/>
                    <a:lstStyle/>
                    <a:p>
                      <a:pPr>
                        <a:spcAft>
                          <a:spcPts val="0"/>
                        </a:spcAft>
                      </a:pPr>
                      <a:r>
                        <a:rPr lang="sv-SE" sz="1400" b="0" dirty="0">
                          <a:solidFill>
                            <a:schemeClr val="tx1"/>
                          </a:solidFill>
                          <a:effectLst/>
                        </a:rPr>
                        <a:t> </a:t>
                      </a:r>
                    </a:p>
                    <a:p>
                      <a:pPr>
                        <a:spcAft>
                          <a:spcPts val="0"/>
                        </a:spcAft>
                      </a:pPr>
                      <a:r>
                        <a:rPr lang="sv-SE" sz="1400" b="0" dirty="0">
                          <a:solidFill>
                            <a:schemeClr val="tx1"/>
                          </a:solidFill>
                          <a:effectLst/>
                        </a:rPr>
                        <a:t> </a:t>
                      </a:r>
                    </a:p>
                    <a:p>
                      <a:pPr>
                        <a:spcAft>
                          <a:spcPts val="0"/>
                        </a:spcAft>
                      </a:pPr>
                      <a:endParaRPr lang="sv-SE" sz="1400" b="0" dirty="0">
                        <a:solidFill>
                          <a:schemeClr val="tx1"/>
                        </a:solidFill>
                        <a:effectLst/>
                      </a:endParaRPr>
                    </a:p>
                    <a:p>
                      <a:pPr>
                        <a:spcAft>
                          <a:spcPts val="0"/>
                        </a:spcAft>
                      </a:pPr>
                      <a:r>
                        <a:rPr lang="sv-SE" sz="1400" b="0" dirty="0">
                          <a:solidFill>
                            <a:schemeClr val="tx1"/>
                          </a:solidFill>
                          <a:effectLst/>
                        </a:rPr>
                        <a:t>DG48</a:t>
                      </a:r>
                    </a:p>
                    <a:p>
                      <a:pPr>
                        <a:spcAft>
                          <a:spcPts val="0"/>
                        </a:spcAft>
                      </a:pPr>
                      <a:r>
                        <a:rPr lang="sv-SE" sz="1400" b="0" dirty="0">
                          <a:solidFill>
                            <a:schemeClr val="tx1"/>
                          </a:solidFill>
                          <a:effectLst/>
                        </a:rPr>
                        <a:t>DG33</a:t>
                      </a:r>
                    </a:p>
                    <a:p>
                      <a:pPr>
                        <a:spcAft>
                          <a:spcPts val="0"/>
                        </a:spcAft>
                      </a:pPr>
                      <a:r>
                        <a:rPr lang="sv-SE" sz="1400" b="0" dirty="0">
                          <a:solidFill>
                            <a:schemeClr val="tx1"/>
                          </a:solidFill>
                          <a:effectLst/>
                        </a:rPr>
                        <a:t>DG35</a:t>
                      </a:r>
                    </a:p>
                    <a:p>
                      <a:pPr>
                        <a:spcAft>
                          <a:spcPts val="0"/>
                        </a:spcAft>
                      </a:pPr>
                      <a:r>
                        <a:rPr lang="sv-SE" sz="1400" b="0" dirty="0">
                          <a:solidFill>
                            <a:schemeClr val="tx1"/>
                          </a:solidFill>
                          <a:effectLst/>
                        </a:rPr>
                        <a:t>DG31</a:t>
                      </a:r>
                    </a:p>
                    <a:p>
                      <a:pPr>
                        <a:spcAft>
                          <a:spcPts val="0"/>
                        </a:spcAft>
                      </a:pPr>
                      <a:r>
                        <a:rPr lang="sv-SE" sz="1400" b="0" dirty="0">
                          <a:solidFill>
                            <a:schemeClr val="tx1"/>
                          </a:solidFill>
                          <a:effectLst/>
                        </a:rPr>
                        <a:t>TEMCAS</a:t>
                      </a:r>
                    </a:p>
                    <a:p>
                      <a:pPr>
                        <a:spcAft>
                          <a:spcPts val="0"/>
                        </a:spcAft>
                      </a:pPr>
                      <a:r>
                        <a:rPr lang="sv-SE" sz="1400" b="0" dirty="0">
                          <a:solidFill>
                            <a:schemeClr val="tx1"/>
                          </a:solidFill>
                          <a:effectLst/>
                        </a:rPr>
                        <a:t>DG37</a:t>
                      </a:r>
                    </a:p>
                    <a:p>
                      <a:pPr>
                        <a:spcAft>
                          <a:spcPts val="0"/>
                        </a:spcAft>
                      </a:pPr>
                      <a:r>
                        <a:rPr lang="sv-SE" sz="1400" b="0" dirty="0">
                          <a:solidFill>
                            <a:schemeClr val="tx1"/>
                          </a:solidFill>
                          <a:effectLst/>
                        </a:rPr>
                        <a:t>DG42</a:t>
                      </a:r>
                      <a:endParaRPr lang="sv-SE" sz="1400" b="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2760" marR="62760" marT="0" marB="0"/>
                </a:tc>
                <a:tc>
                  <a:txBody>
                    <a:bodyPr/>
                    <a:lstStyle/>
                    <a:p>
                      <a:pPr>
                        <a:spcAft>
                          <a:spcPts val="0"/>
                        </a:spcAft>
                      </a:pPr>
                      <a:r>
                        <a:rPr lang="sv-SE" sz="1400" b="0" dirty="0">
                          <a:solidFill>
                            <a:schemeClr val="tx1"/>
                          </a:solidFill>
                          <a:effectLst/>
                        </a:rPr>
                        <a:t>SAM</a:t>
                      </a:r>
                      <a:endParaRPr lang="sv-SE" sz="1400" b="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2760" marR="6276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sz="1400" b="0" dirty="0">
                          <a:solidFill>
                            <a:schemeClr val="tx1"/>
                          </a:solidFill>
                          <a:effectLst/>
                        </a:rPr>
                        <a:t> </a:t>
                      </a:r>
                      <a:r>
                        <a:rPr lang="sv-SE" sz="1400" b="0" kern="1200" dirty="0">
                          <a:solidFill>
                            <a:schemeClr val="tx1"/>
                          </a:solidFill>
                          <a:effectLst/>
                          <a:latin typeface="+mn-lt"/>
                          <a:ea typeface="+mn-ea"/>
                          <a:cs typeface="+mn-cs"/>
                        </a:rPr>
                        <a:t>Introduktion till ämnesdidaktiken, ämnesdidaktikerna</a:t>
                      </a:r>
                    </a:p>
                    <a:p>
                      <a:pPr>
                        <a:spcAft>
                          <a:spcPts val="0"/>
                        </a:spcAft>
                      </a:pPr>
                      <a:endParaRPr lang="sv-SE" sz="1400" b="0" dirty="0">
                        <a:solidFill>
                          <a:schemeClr val="tx1"/>
                        </a:solidFill>
                        <a:effectLst/>
                      </a:endParaRPr>
                    </a:p>
                    <a:p>
                      <a:pPr>
                        <a:spcAft>
                          <a:spcPts val="0"/>
                        </a:spcAft>
                      </a:pPr>
                      <a:r>
                        <a:rPr lang="sv-SE" sz="1400" b="0" dirty="0">
                          <a:solidFill>
                            <a:schemeClr val="tx1"/>
                          </a:solidFill>
                          <a:effectLst/>
                        </a:rPr>
                        <a:t>Naturvetenskapliga ämnen och teknik</a:t>
                      </a:r>
                    </a:p>
                    <a:p>
                      <a:pPr>
                        <a:spcAft>
                          <a:spcPts val="0"/>
                        </a:spcAft>
                      </a:pPr>
                      <a:r>
                        <a:rPr lang="sv-SE" sz="1400" b="0" dirty="0">
                          <a:solidFill>
                            <a:schemeClr val="tx1"/>
                          </a:solidFill>
                          <a:effectLst/>
                        </a:rPr>
                        <a:t>Svenska/</a:t>
                      </a:r>
                      <a:r>
                        <a:rPr lang="sv-SE" sz="1400" b="0" dirty="0" err="1">
                          <a:solidFill>
                            <a:schemeClr val="tx1"/>
                          </a:solidFill>
                          <a:effectLst/>
                        </a:rPr>
                        <a:t>SvA</a:t>
                      </a:r>
                      <a:endParaRPr lang="sv-SE" sz="1400" b="0" dirty="0">
                        <a:solidFill>
                          <a:schemeClr val="tx1"/>
                        </a:solidFill>
                        <a:effectLst/>
                      </a:endParaRPr>
                    </a:p>
                    <a:p>
                      <a:pPr>
                        <a:spcAft>
                          <a:spcPts val="0"/>
                        </a:spcAft>
                      </a:pPr>
                      <a:r>
                        <a:rPr lang="sv-SE" sz="1400" b="0" dirty="0">
                          <a:solidFill>
                            <a:schemeClr val="tx1"/>
                          </a:solidFill>
                          <a:effectLst/>
                        </a:rPr>
                        <a:t>Moderna språk och engelska</a:t>
                      </a:r>
                    </a:p>
                    <a:p>
                      <a:pPr>
                        <a:spcAft>
                          <a:spcPts val="0"/>
                        </a:spcAft>
                      </a:pPr>
                      <a:r>
                        <a:rPr lang="sv-SE" sz="1400" b="0" dirty="0">
                          <a:solidFill>
                            <a:schemeClr val="tx1"/>
                          </a:solidFill>
                          <a:effectLst/>
                        </a:rPr>
                        <a:t>Matematik </a:t>
                      </a:r>
                    </a:p>
                    <a:p>
                      <a:pPr>
                        <a:spcAft>
                          <a:spcPts val="0"/>
                        </a:spcAft>
                      </a:pPr>
                      <a:r>
                        <a:rPr lang="sv-SE" sz="1400" b="0" dirty="0">
                          <a:solidFill>
                            <a:schemeClr val="tx1"/>
                          </a:solidFill>
                          <a:effectLst/>
                        </a:rPr>
                        <a:t>Matematik, grundläggande färdigheter</a:t>
                      </a:r>
                    </a:p>
                    <a:p>
                      <a:pPr>
                        <a:spcAft>
                          <a:spcPts val="0"/>
                        </a:spcAft>
                      </a:pPr>
                      <a:r>
                        <a:rPr lang="sv-SE" sz="1400" b="0" dirty="0">
                          <a:solidFill>
                            <a:schemeClr val="tx1"/>
                          </a:solidFill>
                          <a:effectLst/>
                        </a:rPr>
                        <a:t>Samhällsvetenskapliga ämnen</a:t>
                      </a:r>
                    </a:p>
                    <a:p>
                      <a:pPr>
                        <a:spcAft>
                          <a:spcPts val="0"/>
                        </a:spcAft>
                      </a:pPr>
                      <a:r>
                        <a:rPr lang="sv-SE" sz="1400" b="0" dirty="0">
                          <a:solidFill>
                            <a:schemeClr val="tx1"/>
                          </a:solidFill>
                          <a:effectLst/>
                        </a:rPr>
                        <a:t>Slöjd och estetiska ämnen</a:t>
                      </a:r>
                    </a:p>
                    <a:p>
                      <a:pPr>
                        <a:spcAft>
                          <a:spcPts val="0"/>
                        </a:spcAft>
                      </a:pPr>
                      <a:r>
                        <a:rPr lang="sv-SE" sz="1400" b="0" dirty="0">
                          <a:solidFill>
                            <a:schemeClr val="tx1"/>
                          </a:solidFill>
                          <a:effectLst/>
                        </a:rPr>
                        <a:t> </a:t>
                      </a:r>
                      <a:endParaRPr lang="sv-SE" sz="1400" b="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2760" marR="62760" marT="0" marB="0"/>
                </a:tc>
                <a:extLst>
                  <a:ext uri="{0D108BD9-81ED-4DB2-BD59-A6C34878D82A}">
                    <a16:rowId xmlns:a16="http://schemas.microsoft.com/office/drawing/2014/main" val="2673960765"/>
                  </a:ext>
                </a:extLst>
              </a:tr>
              <a:tr h="515350">
                <a:tc>
                  <a:txBody>
                    <a:bodyPr/>
                    <a:lstStyle/>
                    <a:p>
                      <a:pPr>
                        <a:spcAft>
                          <a:spcPts val="0"/>
                        </a:spcAft>
                      </a:pPr>
                      <a:r>
                        <a:rPr lang="sv-SE" sz="1400" b="0">
                          <a:solidFill>
                            <a:schemeClr val="tx1"/>
                          </a:solidFill>
                          <a:effectLst/>
                        </a:rPr>
                        <a:t>On </a:t>
                      </a:r>
                      <a:endParaRPr lang="sv-SE" sz="1400" b="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2760" marR="62760" marT="0" marB="0"/>
                </a:tc>
                <a:tc>
                  <a:txBody>
                    <a:bodyPr/>
                    <a:lstStyle/>
                    <a:p>
                      <a:pPr>
                        <a:spcAft>
                          <a:spcPts val="0"/>
                        </a:spcAft>
                      </a:pPr>
                      <a:r>
                        <a:rPr lang="sv-SE" sz="1400" b="0" dirty="0">
                          <a:solidFill>
                            <a:schemeClr val="tx1"/>
                          </a:solidFill>
                          <a:effectLst/>
                        </a:rPr>
                        <a:t> </a:t>
                      </a:r>
                      <a:endParaRPr lang="sv-SE" sz="1400" b="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2760" marR="62760" marT="0" marB="0"/>
                </a:tc>
                <a:tc>
                  <a:txBody>
                    <a:bodyPr/>
                    <a:lstStyle/>
                    <a:p>
                      <a:pPr>
                        <a:spcAft>
                          <a:spcPts val="0"/>
                        </a:spcAft>
                      </a:pPr>
                      <a:r>
                        <a:rPr lang="sv-SE" sz="1400" b="0" dirty="0">
                          <a:solidFill>
                            <a:schemeClr val="tx1"/>
                          </a:solidFill>
                          <a:effectLst/>
                        </a:rPr>
                        <a:t>10-12</a:t>
                      </a:r>
                      <a:endParaRPr lang="sv-SE" sz="1400" b="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2760" marR="62760" marT="0" marB="0"/>
                </a:tc>
                <a:tc>
                  <a:txBody>
                    <a:bodyPr/>
                    <a:lstStyle/>
                    <a:p>
                      <a:pPr>
                        <a:spcAft>
                          <a:spcPts val="0"/>
                        </a:spcAft>
                      </a:pPr>
                      <a:r>
                        <a:rPr lang="sv-SE" sz="1400" b="0" dirty="0">
                          <a:solidFill>
                            <a:schemeClr val="tx1"/>
                          </a:solidFill>
                          <a:effectLst/>
                        </a:rPr>
                        <a:t>E324</a:t>
                      </a:r>
                      <a:endParaRPr lang="sv-SE" sz="1400" b="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2760" marR="62760" marT="0" marB="0"/>
                </a:tc>
                <a:tc>
                  <a:txBody>
                    <a:bodyPr/>
                    <a:lstStyle/>
                    <a:p>
                      <a:pPr>
                        <a:spcAft>
                          <a:spcPts val="0"/>
                        </a:spcAft>
                      </a:pPr>
                      <a:r>
                        <a:rPr lang="sv-SE" sz="1400" b="0" dirty="0">
                          <a:solidFill>
                            <a:schemeClr val="tx1"/>
                          </a:solidFill>
                          <a:effectLst/>
                        </a:rPr>
                        <a:t>SAM</a:t>
                      </a:r>
                      <a:endParaRPr lang="sv-SE" sz="1400" b="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2760" marR="62760" marT="0" marB="0"/>
                </a:tc>
                <a:tc>
                  <a:txBody>
                    <a:bodyPr/>
                    <a:lstStyle/>
                    <a:p>
                      <a:pPr>
                        <a:spcAft>
                          <a:spcPts val="0"/>
                        </a:spcAft>
                      </a:pPr>
                      <a:r>
                        <a:rPr lang="sv-SE" sz="1400" b="0" dirty="0">
                          <a:solidFill>
                            <a:schemeClr val="tx1"/>
                          </a:solidFill>
                          <a:effectLst/>
                        </a:rPr>
                        <a:t>Föreläsning: Skolans demokratiska uppdrag, Magnus Dahlstedt</a:t>
                      </a:r>
                    </a:p>
                    <a:p>
                      <a:pPr>
                        <a:spcAft>
                          <a:spcPts val="0"/>
                        </a:spcAft>
                      </a:pPr>
                      <a:r>
                        <a:rPr lang="sv-SE" sz="1400" b="0" dirty="0">
                          <a:solidFill>
                            <a:schemeClr val="tx1"/>
                          </a:solidFill>
                          <a:effectLst/>
                        </a:rPr>
                        <a:t> </a:t>
                      </a:r>
                      <a:endParaRPr lang="sv-SE" sz="1400" b="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2760" marR="62760" marT="0" marB="0"/>
                </a:tc>
                <a:extLst>
                  <a:ext uri="{0D108BD9-81ED-4DB2-BD59-A6C34878D82A}">
                    <a16:rowId xmlns:a16="http://schemas.microsoft.com/office/drawing/2014/main" val="2747251263"/>
                  </a:ext>
                </a:extLst>
              </a:tr>
              <a:tr h="718871">
                <a:tc>
                  <a:txBody>
                    <a:bodyPr/>
                    <a:lstStyle/>
                    <a:p>
                      <a:pPr>
                        <a:spcAft>
                          <a:spcPts val="0"/>
                        </a:spcAft>
                      </a:pPr>
                      <a:r>
                        <a:rPr lang="sv-SE" sz="1400" b="0">
                          <a:solidFill>
                            <a:schemeClr val="tx1"/>
                          </a:solidFill>
                          <a:effectLst/>
                        </a:rPr>
                        <a:t>On </a:t>
                      </a:r>
                      <a:endParaRPr lang="sv-SE" sz="1400" b="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2760" marR="62760" marT="0" marB="0"/>
                </a:tc>
                <a:tc>
                  <a:txBody>
                    <a:bodyPr/>
                    <a:lstStyle/>
                    <a:p>
                      <a:pPr>
                        <a:spcAft>
                          <a:spcPts val="0"/>
                        </a:spcAft>
                      </a:pPr>
                      <a:r>
                        <a:rPr lang="sv-SE" sz="1400" b="0">
                          <a:solidFill>
                            <a:schemeClr val="tx1"/>
                          </a:solidFill>
                          <a:effectLst/>
                        </a:rPr>
                        <a:t> </a:t>
                      </a:r>
                      <a:endParaRPr lang="sv-SE" sz="1400" b="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2760" marR="62760" marT="0" marB="0"/>
                </a:tc>
                <a:tc>
                  <a:txBody>
                    <a:bodyPr/>
                    <a:lstStyle/>
                    <a:p>
                      <a:pPr>
                        <a:spcAft>
                          <a:spcPts val="0"/>
                        </a:spcAft>
                      </a:pPr>
                      <a:r>
                        <a:rPr lang="sv-SE" sz="1400" b="0" dirty="0">
                          <a:solidFill>
                            <a:schemeClr val="tx1"/>
                          </a:solidFill>
                          <a:effectLst/>
                        </a:rPr>
                        <a:t>13-15</a:t>
                      </a:r>
                      <a:endParaRPr lang="sv-SE" sz="1400" b="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2760" marR="62760" marT="0" marB="0"/>
                </a:tc>
                <a:tc>
                  <a:txBody>
                    <a:bodyPr/>
                    <a:lstStyle/>
                    <a:p>
                      <a:pPr>
                        <a:spcAft>
                          <a:spcPts val="0"/>
                        </a:spcAft>
                      </a:pPr>
                      <a:r>
                        <a:rPr lang="sv-SE" sz="1400" b="0" dirty="0">
                          <a:solidFill>
                            <a:schemeClr val="tx1"/>
                          </a:solidFill>
                          <a:effectLst/>
                        </a:rPr>
                        <a:t>E324</a:t>
                      </a:r>
                      <a:endParaRPr lang="sv-SE" sz="1400" b="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2760" marR="62760" marT="0" marB="0"/>
                </a:tc>
                <a:tc>
                  <a:txBody>
                    <a:bodyPr/>
                    <a:lstStyle/>
                    <a:p>
                      <a:pPr>
                        <a:spcAft>
                          <a:spcPts val="0"/>
                        </a:spcAft>
                      </a:pPr>
                      <a:r>
                        <a:rPr lang="sv-SE" sz="1400" b="0" dirty="0">
                          <a:solidFill>
                            <a:schemeClr val="tx1"/>
                          </a:solidFill>
                          <a:effectLst/>
                        </a:rPr>
                        <a:t>SAM</a:t>
                      </a:r>
                      <a:endParaRPr lang="sv-SE" sz="1400" b="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2760" marR="62760" marT="0" marB="0"/>
                </a:tc>
                <a:tc>
                  <a:txBody>
                    <a:bodyPr/>
                    <a:lstStyle/>
                    <a:p>
                      <a:pPr>
                        <a:spcAft>
                          <a:spcPts val="0"/>
                        </a:spcAft>
                      </a:pPr>
                      <a:r>
                        <a:rPr lang="sv-SE" sz="1400" b="0" dirty="0">
                          <a:solidFill>
                            <a:schemeClr val="tx1"/>
                          </a:solidFill>
                          <a:effectLst/>
                        </a:rPr>
                        <a:t>Programövergripande föreläsning: Vetenskapsteorier och metoder inom det utbildningsvetenskapliga fältet, Katarina Eriksson Barajas</a:t>
                      </a:r>
                    </a:p>
                    <a:p>
                      <a:pPr>
                        <a:spcAft>
                          <a:spcPts val="0"/>
                        </a:spcAft>
                      </a:pPr>
                      <a:r>
                        <a:rPr lang="sv-SE" sz="1400" b="0" dirty="0">
                          <a:solidFill>
                            <a:schemeClr val="tx1"/>
                          </a:solidFill>
                          <a:effectLst/>
                          <a:highlight>
                            <a:srgbClr val="FFFF00"/>
                          </a:highlight>
                        </a:rPr>
                        <a:t> </a:t>
                      </a:r>
                      <a:endParaRPr lang="sv-SE" sz="1400" b="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2760" marR="62760" marT="0" marB="0"/>
                </a:tc>
                <a:extLst>
                  <a:ext uri="{0D108BD9-81ED-4DB2-BD59-A6C34878D82A}">
                    <a16:rowId xmlns:a16="http://schemas.microsoft.com/office/drawing/2014/main" val="1358517741"/>
                  </a:ext>
                </a:extLst>
              </a:tr>
              <a:tr h="862646">
                <a:tc>
                  <a:txBody>
                    <a:bodyPr/>
                    <a:lstStyle/>
                    <a:p>
                      <a:pPr>
                        <a:spcAft>
                          <a:spcPts val="0"/>
                        </a:spcAft>
                      </a:pPr>
                      <a:r>
                        <a:rPr lang="sv-SE" sz="1400" b="0" dirty="0">
                          <a:solidFill>
                            <a:schemeClr val="tx1"/>
                          </a:solidFill>
                          <a:effectLst/>
                        </a:rPr>
                        <a:t> </a:t>
                      </a:r>
                      <a:endParaRPr lang="sv-SE" sz="1400" b="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2760" marR="62760" marT="0" marB="0"/>
                </a:tc>
                <a:tc>
                  <a:txBody>
                    <a:bodyPr/>
                    <a:lstStyle/>
                    <a:p>
                      <a:pPr>
                        <a:spcAft>
                          <a:spcPts val="0"/>
                        </a:spcAft>
                      </a:pPr>
                      <a:r>
                        <a:rPr lang="sv-SE" sz="1400" b="0" dirty="0">
                          <a:solidFill>
                            <a:schemeClr val="tx1"/>
                          </a:solidFill>
                          <a:effectLst/>
                        </a:rPr>
                        <a:t> </a:t>
                      </a:r>
                      <a:endParaRPr lang="sv-SE" sz="1400" b="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2760" marR="62760" marT="0" marB="0"/>
                </a:tc>
                <a:tc>
                  <a:txBody>
                    <a:bodyPr/>
                    <a:lstStyle/>
                    <a:p>
                      <a:pPr>
                        <a:spcAft>
                          <a:spcPts val="0"/>
                        </a:spcAft>
                      </a:pPr>
                      <a:r>
                        <a:rPr lang="sv-SE" sz="1400" b="0" dirty="0">
                          <a:solidFill>
                            <a:schemeClr val="tx1"/>
                          </a:solidFill>
                          <a:effectLst/>
                        </a:rPr>
                        <a:t>15-17</a:t>
                      </a:r>
                      <a:endParaRPr lang="sv-SE" sz="1400" b="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2760" marR="62760" marT="0" marB="0"/>
                </a:tc>
                <a:tc>
                  <a:txBody>
                    <a:bodyPr/>
                    <a:lstStyle/>
                    <a:p>
                      <a:pPr>
                        <a:spcAft>
                          <a:spcPts val="0"/>
                        </a:spcAft>
                      </a:pPr>
                      <a:r>
                        <a:rPr lang="en-US" sz="1400" b="0" dirty="0">
                          <a:solidFill>
                            <a:schemeClr val="tx1"/>
                          </a:solidFill>
                          <a:effectLst/>
                        </a:rPr>
                        <a:t>E324</a:t>
                      </a:r>
                      <a:endParaRPr lang="sv-SE" sz="1400" b="0" dirty="0">
                        <a:solidFill>
                          <a:schemeClr val="tx1"/>
                        </a:solidFill>
                        <a:effectLst/>
                      </a:endParaRPr>
                    </a:p>
                    <a:p>
                      <a:pPr>
                        <a:spcAft>
                          <a:spcPts val="0"/>
                        </a:spcAft>
                      </a:pPr>
                      <a:endParaRPr lang="sv-SE" sz="1400" b="0" dirty="0">
                        <a:solidFill>
                          <a:schemeClr val="tx1"/>
                        </a:solidFill>
                        <a:effectLst/>
                      </a:endParaRPr>
                    </a:p>
                    <a:p>
                      <a:pPr>
                        <a:spcAft>
                          <a:spcPts val="0"/>
                        </a:spcAft>
                      </a:pPr>
                      <a:r>
                        <a:rPr lang="en-US" sz="1400" b="0" dirty="0">
                          <a:solidFill>
                            <a:schemeClr val="tx1"/>
                          </a:solidFill>
                          <a:effectLst/>
                        </a:rPr>
                        <a:t> </a:t>
                      </a:r>
                      <a:endParaRPr lang="sv-SE" sz="1400" b="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2760" marR="62760" marT="0" marB="0"/>
                </a:tc>
                <a:tc>
                  <a:txBody>
                    <a:bodyPr/>
                    <a:lstStyle/>
                    <a:p>
                      <a:pPr>
                        <a:spcAft>
                          <a:spcPts val="0"/>
                        </a:spcAft>
                      </a:pPr>
                      <a:r>
                        <a:rPr lang="sv-SE" sz="1400" b="0" dirty="0">
                          <a:solidFill>
                            <a:schemeClr val="tx1"/>
                          </a:solidFill>
                          <a:effectLst/>
                        </a:rPr>
                        <a:t>VAL</a:t>
                      </a:r>
                    </a:p>
                    <a:p>
                      <a:pPr>
                        <a:spcAft>
                          <a:spcPts val="0"/>
                        </a:spcAft>
                      </a:pPr>
                      <a:r>
                        <a:rPr lang="sv-SE" sz="1400" b="0" dirty="0">
                          <a:solidFill>
                            <a:schemeClr val="tx1"/>
                          </a:solidFill>
                          <a:effectLst/>
                        </a:rPr>
                        <a:t>ULV</a:t>
                      </a:r>
                    </a:p>
                    <a:p>
                      <a:pPr>
                        <a:spcAft>
                          <a:spcPts val="0"/>
                        </a:spcAft>
                      </a:pPr>
                      <a:r>
                        <a:rPr lang="sv-SE" sz="1400" b="0" dirty="0">
                          <a:solidFill>
                            <a:schemeClr val="tx1"/>
                          </a:solidFill>
                          <a:effectLst/>
                        </a:rPr>
                        <a:t>(KPU)</a:t>
                      </a:r>
                      <a:endParaRPr lang="sv-SE" sz="1400" b="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2760" marR="62760" marT="0" marB="0"/>
                </a:tc>
                <a:tc>
                  <a:txBody>
                    <a:bodyPr/>
                    <a:lstStyle/>
                    <a:p>
                      <a:pPr>
                        <a:spcAft>
                          <a:spcPts val="0"/>
                        </a:spcAft>
                      </a:pPr>
                      <a:r>
                        <a:rPr lang="sv-SE" sz="1400" b="0" dirty="0">
                          <a:solidFill>
                            <a:schemeClr val="tx1"/>
                          </a:solidFill>
                          <a:effectLst/>
                        </a:rPr>
                        <a:t>Språkutvecklande arbete 2: svenska skrivregler, Maria Thunborg. </a:t>
                      </a:r>
                    </a:p>
                  </a:txBody>
                  <a:tcPr marL="62760" marR="62760" marT="0" marB="0"/>
                </a:tc>
                <a:extLst>
                  <a:ext uri="{0D108BD9-81ED-4DB2-BD59-A6C34878D82A}">
                    <a16:rowId xmlns:a16="http://schemas.microsoft.com/office/drawing/2014/main" val="1111008078"/>
                  </a:ext>
                </a:extLst>
              </a:tr>
            </a:tbl>
          </a:graphicData>
        </a:graphic>
      </p:graphicFrame>
    </p:spTree>
    <p:extLst>
      <p:ext uri="{BB962C8B-B14F-4D97-AF65-F5344CB8AC3E}">
        <p14:creationId xmlns:p14="http://schemas.microsoft.com/office/powerpoint/2010/main" val="954708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791151" y="493342"/>
            <a:ext cx="10316784" cy="599739"/>
          </a:xfrm>
        </p:spPr>
        <p:txBody>
          <a:bodyPr>
            <a:normAutofit fontScale="90000"/>
          </a:bodyPr>
          <a:lstStyle/>
          <a:p>
            <a:r>
              <a:rPr lang="sv-SE" b="1" dirty="0"/>
              <a:t>Teman - kurslitteratur</a:t>
            </a:r>
          </a:p>
        </p:txBody>
      </p:sp>
      <p:sp>
        <p:nvSpPr>
          <p:cNvPr id="8" name="Platshållare för innehåll 7"/>
          <p:cNvSpPr>
            <a:spLocks noGrp="1"/>
          </p:cNvSpPr>
          <p:nvPr>
            <p:ph type="body" sz="quarter" idx="13"/>
          </p:nvPr>
        </p:nvSpPr>
        <p:spPr>
          <a:xfrm>
            <a:off x="542167" y="987228"/>
            <a:ext cx="10688054" cy="4909418"/>
          </a:xfrm>
          <a:prstGeom prst="rect">
            <a:avLst/>
          </a:prstGeom>
        </p:spPr>
        <p:txBody>
          <a:bodyPr/>
          <a:lstStyle/>
          <a:p>
            <a:pPr marL="0" indent="0">
              <a:buNone/>
            </a:pPr>
            <a:r>
              <a:rPr lang="sv-SE" sz="2000" b="1" dirty="0"/>
              <a:t>Tema 1: </a:t>
            </a:r>
            <a:r>
              <a:rPr lang="sv-SE" sz="2000" dirty="0"/>
              <a:t>B</a:t>
            </a:r>
            <a:r>
              <a:rPr lang="sv-SE" dirty="0"/>
              <a:t>eskriva och diskutera det svenska skolsystemets utveckling i förhållande till skolans samhällsuppdrag</a:t>
            </a:r>
          </a:p>
          <a:p>
            <a:r>
              <a:rPr lang="sv-SE" sz="1400" b="1" dirty="0"/>
              <a:t>Kurslitteratur, obligatorisk: </a:t>
            </a:r>
            <a:r>
              <a:rPr lang="sv-SE" sz="1400" dirty="0"/>
              <a:t>I Lundgren, Ulf P., Säljö, Roger &amp; Liberg, Caroline (red.) (2017) </a:t>
            </a:r>
            <a:r>
              <a:rPr lang="sv-SE" sz="1400" i="1" dirty="0"/>
              <a:t>Lärande, skola, bildning. Grundbok för</a:t>
            </a:r>
            <a:r>
              <a:rPr lang="sv-SE" sz="1400" dirty="0"/>
              <a:t> </a:t>
            </a:r>
            <a:r>
              <a:rPr lang="sv-SE" sz="1400" i="1" dirty="0"/>
              <a:t>lärare</a:t>
            </a:r>
            <a:r>
              <a:rPr lang="sv-SE" sz="1400" dirty="0"/>
              <a:t> läses följande kapitel:</a:t>
            </a:r>
          </a:p>
          <a:p>
            <a:r>
              <a:rPr lang="sv-SE" sz="1400" dirty="0"/>
              <a:t>Skolans tidiga historia och utveckling – från arabisk skrivarskola till svensk folkskola. (s. 29-64). </a:t>
            </a:r>
          </a:p>
          <a:p>
            <a:r>
              <a:rPr lang="sv-SE" sz="1400" dirty="0"/>
              <a:t>Den moderna skolan blir till – ett framtidsprojekt. (s. 65-90).</a:t>
            </a:r>
          </a:p>
          <a:p>
            <a:r>
              <a:rPr lang="sv-SE" sz="1400" dirty="0"/>
              <a:t>En utbildning för alla – skolan expanderar.</a:t>
            </a:r>
            <a:r>
              <a:rPr lang="sv-SE" sz="1400" i="1" dirty="0"/>
              <a:t> </a:t>
            </a:r>
            <a:r>
              <a:rPr lang="sv-SE" sz="1400" dirty="0"/>
              <a:t>(s. 91-114).</a:t>
            </a:r>
          </a:p>
          <a:p>
            <a:r>
              <a:rPr lang="sv-SE" sz="1400" dirty="0"/>
              <a:t>Det livslånga lärandet – att utbilda för ett kunskapssamhälle. (s. 115-156). </a:t>
            </a:r>
          </a:p>
          <a:p>
            <a:r>
              <a:rPr lang="sv-SE" sz="1400" dirty="0"/>
              <a:t>Framtidens skola och utbildning – en betydande del av våra liv. (s. 183-202)</a:t>
            </a:r>
          </a:p>
          <a:p>
            <a:r>
              <a:rPr lang="sv-SE" sz="1400" dirty="0"/>
              <a:t>Kunskapsbehovet genom livet – om folkets lärande och vuxnas utbildning (tillgängligt i Lisam)</a:t>
            </a:r>
          </a:p>
          <a:p>
            <a:r>
              <a:rPr lang="sv-SE" sz="1400" dirty="0"/>
              <a:t>Böhlmark, A. &amp; Lindahl M. (2012) </a:t>
            </a:r>
            <a:r>
              <a:rPr lang="sv-SE" sz="1400" i="1" dirty="0"/>
              <a:t>Har den växande</a:t>
            </a:r>
            <a:r>
              <a:rPr lang="sv-SE" sz="1400" dirty="0"/>
              <a:t> </a:t>
            </a:r>
            <a:r>
              <a:rPr lang="sv-SE" sz="1400" i="1" dirty="0"/>
              <a:t>friskolesektorn varit bra för elevernas utbildnings­resultat på kort</a:t>
            </a:r>
            <a:r>
              <a:rPr lang="sv-SE" sz="1400" dirty="0"/>
              <a:t> </a:t>
            </a:r>
            <a:r>
              <a:rPr lang="sv-SE" sz="1400" i="1" dirty="0"/>
              <a:t>och lång sikt?  </a:t>
            </a:r>
            <a:br>
              <a:rPr lang="sv-SE" sz="2000" dirty="0"/>
            </a:br>
            <a:br>
              <a:rPr lang="sv-SE" sz="2000" dirty="0"/>
            </a:br>
            <a:br>
              <a:rPr lang="sv-SE" sz="2000" dirty="0"/>
            </a:br>
            <a:br>
              <a:rPr lang="sv-SE" sz="2000" dirty="0"/>
            </a:br>
            <a:r>
              <a:rPr lang="sv-SE" sz="2000" dirty="0"/>
              <a:t>		</a:t>
            </a:r>
          </a:p>
        </p:txBody>
      </p:sp>
      <p:sp>
        <p:nvSpPr>
          <p:cNvPr id="5" name="Platshållare för datum 4"/>
          <p:cNvSpPr>
            <a:spLocks noGrp="1"/>
          </p:cNvSpPr>
          <p:nvPr>
            <p:ph type="dt" sz="half" idx="10"/>
          </p:nvPr>
        </p:nvSpPr>
        <p:spPr/>
        <p:txBody>
          <a:bodyPr/>
          <a:lstStyle/>
          <a:p>
            <a:fld id="{B27115BA-7226-3F4D-9530-485950C77A08}" type="datetime1">
              <a:rPr lang="sv-SE" smtClean="0"/>
              <a:t>2019-01-22</a:t>
            </a:fld>
            <a:endParaRPr lang="sv-SE" dirty="0"/>
          </a:p>
        </p:txBody>
      </p:sp>
      <p:sp>
        <p:nvSpPr>
          <p:cNvPr id="7" name="Platshållare för sidfot 6"/>
          <p:cNvSpPr>
            <a:spLocks noGrp="1"/>
          </p:cNvSpPr>
          <p:nvPr>
            <p:ph type="ftr" sz="quarter" idx="11"/>
          </p:nvPr>
        </p:nvSpPr>
        <p:spPr/>
        <p:txBody>
          <a:bodyPr/>
          <a:lstStyle/>
          <a:p>
            <a:r>
              <a:rPr lang="sv-SE" dirty="0"/>
              <a:t>Maria Terning</a:t>
            </a:r>
          </a:p>
        </p:txBody>
      </p:sp>
      <p:sp>
        <p:nvSpPr>
          <p:cNvPr id="9" name="Platshållare för bildnummer 8"/>
          <p:cNvSpPr>
            <a:spLocks noGrp="1"/>
          </p:cNvSpPr>
          <p:nvPr>
            <p:ph type="sldNum" sz="quarter" idx="12"/>
          </p:nvPr>
        </p:nvSpPr>
        <p:spPr/>
        <p:txBody>
          <a:bodyPr/>
          <a:lstStyle/>
          <a:p>
            <a:fld id="{80A4C9D9-979F-D94A-9054-C3B7EAD37AEB}" type="slidenum">
              <a:rPr lang="sv-SE" smtClean="0"/>
              <a:pPr/>
              <a:t>16</a:t>
            </a:fld>
            <a:endParaRPr lang="sv-SE" dirty="0"/>
          </a:p>
        </p:txBody>
      </p:sp>
      <p:pic>
        <p:nvPicPr>
          <p:cNvPr id="10" name="Bildobjekt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6921" y="2484255"/>
            <a:ext cx="1229970" cy="1746558"/>
          </a:xfrm>
          <a:prstGeom prst="rect">
            <a:avLst/>
          </a:prstGeom>
        </p:spPr>
      </p:pic>
      <p:pic>
        <p:nvPicPr>
          <p:cNvPr id="11" name="Bildobjekt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5793" y="4685027"/>
            <a:ext cx="1451515" cy="2055638"/>
          </a:xfrm>
          <a:prstGeom prst="rect">
            <a:avLst/>
          </a:prstGeom>
        </p:spPr>
      </p:pic>
      <p:sp>
        <p:nvSpPr>
          <p:cNvPr id="2" name="Ellips 1">
            <a:extLst>
              <a:ext uri="{FF2B5EF4-FFF2-40B4-BE49-F238E27FC236}">
                <a16:creationId xmlns:a16="http://schemas.microsoft.com/office/drawing/2014/main" id="{7FD4302E-D4B4-4EBF-AB89-D68F5BD186C2}"/>
              </a:ext>
            </a:extLst>
          </p:cNvPr>
          <p:cNvSpPr/>
          <p:nvPr/>
        </p:nvSpPr>
        <p:spPr>
          <a:xfrm>
            <a:off x="461639" y="4937857"/>
            <a:ext cx="3915052" cy="958789"/>
          </a:xfrm>
          <a:prstGeom prst="ellipse">
            <a:avLst/>
          </a:prstGeom>
          <a:solidFill>
            <a:srgbClr val="00B9E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sv-SE" dirty="0"/>
              <a:t>Är du intresserad av </a:t>
            </a:r>
            <a:r>
              <a:rPr lang="sv-SE" dirty="0" err="1"/>
              <a:t>komvux</a:t>
            </a:r>
            <a:r>
              <a:rPr lang="sv-SE" dirty="0"/>
              <a:t>, läs: ”Komvux som marknad”, finns i Lisam.</a:t>
            </a:r>
          </a:p>
        </p:txBody>
      </p:sp>
    </p:spTree>
    <p:extLst>
      <p:ext uri="{BB962C8B-B14F-4D97-AF65-F5344CB8AC3E}">
        <p14:creationId xmlns:p14="http://schemas.microsoft.com/office/powerpoint/2010/main" val="10215271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791151" y="493342"/>
            <a:ext cx="10316784" cy="599739"/>
          </a:xfrm>
        </p:spPr>
        <p:txBody>
          <a:bodyPr>
            <a:normAutofit fontScale="90000"/>
          </a:bodyPr>
          <a:lstStyle/>
          <a:p>
            <a:r>
              <a:rPr lang="sv-SE" b="1" dirty="0"/>
              <a:t>Teman - kurslitteratur</a:t>
            </a:r>
          </a:p>
        </p:txBody>
      </p:sp>
      <p:sp>
        <p:nvSpPr>
          <p:cNvPr id="8" name="Platshållare för innehåll 7"/>
          <p:cNvSpPr>
            <a:spLocks noGrp="1"/>
          </p:cNvSpPr>
          <p:nvPr>
            <p:ph type="body" sz="quarter" idx="13"/>
          </p:nvPr>
        </p:nvSpPr>
        <p:spPr>
          <a:xfrm>
            <a:off x="542167" y="987228"/>
            <a:ext cx="10688054" cy="4909418"/>
          </a:xfrm>
          <a:prstGeom prst="rect">
            <a:avLst/>
          </a:prstGeom>
        </p:spPr>
        <p:txBody>
          <a:bodyPr/>
          <a:lstStyle/>
          <a:p>
            <a:pPr marL="0" indent="0">
              <a:buNone/>
            </a:pPr>
            <a:r>
              <a:rPr lang="sv-SE" sz="2000" b="1" dirty="0"/>
              <a:t>Tema 1: </a:t>
            </a:r>
            <a:r>
              <a:rPr lang="sv-SE" dirty="0"/>
              <a:t>beskriva och diskutera det svenska skolsystemets utveckling i förhållande till skolans samhällsuppdrag</a:t>
            </a:r>
          </a:p>
          <a:p>
            <a:r>
              <a:rPr lang="sv-SE" sz="2000" b="1" dirty="0"/>
              <a:t>Referenslitteratur, frivillig läsning:</a:t>
            </a:r>
            <a:br>
              <a:rPr lang="sv-SE" sz="2000" i="1" dirty="0"/>
            </a:br>
            <a:endParaRPr lang="sv-SE" sz="2000" dirty="0"/>
          </a:p>
          <a:p>
            <a:r>
              <a:rPr lang="sv-SE" sz="2000" dirty="0"/>
              <a:t>Lundahl, L. (2015) </a:t>
            </a:r>
            <a:r>
              <a:rPr lang="sv-SE" sz="2000" i="1" dirty="0"/>
              <a:t>En bok en författare</a:t>
            </a:r>
            <a:r>
              <a:rPr lang="sv-SE" sz="2000" dirty="0"/>
              <a:t> [TV-program].</a:t>
            </a:r>
          </a:p>
          <a:p>
            <a:pPr marL="0" indent="0">
              <a:buNone/>
            </a:pPr>
            <a:endParaRPr lang="sv-SE" sz="2000" dirty="0"/>
          </a:p>
        </p:txBody>
      </p:sp>
      <p:sp>
        <p:nvSpPr>
          <p:cNvPr id="5" name="Platshållare för datum 4"/>
          <p:cNvSpPr>
            <a:spLocks noGrp="1"/>
          </p:cNvSpPr>
          <p:nvPr>
            <p:ph type="dt" sz="half" idx="10"/>
          </p:nvPr>
        </p:nvSpPr>
        <p:spPr/>
        <p:txBody>
          <a:bodyPr/>
          <a:lstStyle/>
          <a:p>
            <a:fld id="{B27115BA-7226-3F4D-9530-485950C77A08}" type="datetime1">
              <a:rPr lang="sv-SE" smtClean="0"/>
              <a:t>2019-01-22</a:t>
            </a:fld>
            <a:endParaRPr lang="sv-SE" dirty="0"/>
          </a:p>
        </p:txBody>
      </p:sp>
      <p:sp>
        <p:nvSpPr>
          <p:cNvPr id="7" name="Platshållare för sidfot 6"/>
          <p:cNvSpPr>
            <a:spLocks noGrp="1"/>
          </p:cNvSpPr>
          <p:nvPr>
            <p:ph type="ftr" sz="quarter" idx="11"/>
          </p:nvPr>
        </p:nvSpPr>
        <p:spPr/>
        <p:txBody>
          <a:bodyPr/>
          <a:lstStyle/>
          <a:p>
            <a:r>
              <a:rPr lang="sv-SE" dirty="0"/>
              <a:t>Maria Terning</a:t>
            </a:r>
          </a:p>
        </p:txBody>
      </p:sp>
      <p:sp>
        <p:nvSpPr>
          <p:cNvPr id="9" name="Platshållare för bildnummer 8"/>
          <p:cNvSpPr>
            <a:spLocks noGrp="1"/>
          </p:cNvSpPr>
          <p:nvPr>
            <p:ph type="sldNum" sz="quarter" idx="12"/>
          </p:nvPr>
        </p:nvSpPr>
        <p:spPr/>
        <p:txBody>
          <a:bodyPr/>
          <a:lstStyle/>
          <a:p>
            <a:fld id="{80A4C9D9-979F-D94A-9054-C3B7EAD37AEB}" type="slidenum">
              <a:rPr lang="sv-SE" smtClean="0"/>
              <a:pPr/>
              <a:t>17</a:t>
            </a:fld>
            <a:endParaRPr lang="sv-SE" dirty="0"/>
          </a:p>
        </p:txBody>
      </p:sp>
      <p:pic>
        <p:nvPicPr>
          <p:cNvPr id="2" name="Bildobjekt 1"/>
          <p:cNvPicPr>
            <a:picLocks noChangeAspect="1"/>
          </p:cNvPicPr>
          <p:nvPr/>
        </p:nvPicPr>
        <p:blipFill rotWithShape="1">
          <a:blip r:embed="rId2">
            <a:extLst>
              <a:ext uri="{28A0092B-C50C-407E-A947-70E740481C1C}">
                <a14:useLocalDpi xmlns:a14="http://schemas.microsoft.com/office/drawing/2010/main" val="0"/>
              </a:ext>
            </a:extLst>
          </a:blip>
          <a:srcRect l="-2030"/>
          <a:stretch/>
        </p:blipFill>
        <p:spPr>
          <a:xfrm>
            <a:off x="7665855" y="2041140"/>
            <a:ext cx="2786793" cy="1567571"/>
          </a:xfrm>
          <a:prstGeom prst="rect">
            <a:avLst/>
          </a:prstGeom>
        </p:spPr>
      </p:pic>
    </p:spTree>
    <p:extLst>
      <p:ext uri="{BB962C8B-B14F-4D97-AF65-F5344CB8AC3E}">
        <p14:creationId xmlns:p14="http://schemas.microsoft.com/office/powerpoint/2010/main" val="105006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913435" y="588130"/>
            <a:ext cx="10316784" cy="933173"/>
          </a:xfrm>
        </p:spPr>
        <p:txBody>
          <a:bodyPr>
            <a:normAutofit fontScale="90000"/>
          </a:bodyPr>
          <a:lstStyle/>
          <a:p>
            <a:pPr lvl="0" fontAlgn="base"/>
            <a:r>
              <a:rPr lang="sv-SE" sz="2000" b="1" dirty="0"/>
              <a:t>Tema 2: </a:t>
            </a:r>
            <a:br>
              <a:rPr lang="sv-SE" sz="2000" b="1" dirty="0"/>
            </a:br>
            <a:r>
              <a:rPr lang="sv-SE" sz="2000" b="1" dirty="0"/>
              <a:t>-</a:t>
            </a:r>
            <a:r>
              <a:rPr lang="sv-SE" sz="2000" dirty="0"/>
              <a:t>beskriva skolsystemets organisation och styrning, allmänt och i det egna ämnet</a:t>
            </a:r>
            <a:br>
              <a:rPr lang="sv-SE" sz="2000" dirty="0"/>
            </a:br>
            <a:r>
              <a:rPr lang="sv-SE" sz="2000" dirty="0"/>
              <a:t>-tillämpa läroplans- och ramfaktorteori </a:t>
            </a:r>
            <a:br>
              <a:rPr lang="sv-SE" sz="2000" dirty="0"/>
            </a:br>
            <a:endParaRPr lang="sv-SE" sz="2000" dirty="0"/>
          </a:p>
        </p:txBody>
      </p:sp>
      <p:sp>
        <p:nvSpPr>
          <p:cNvPr id="8" name="Platshållare för innehåll 7"/>
          <p:cNvSpPr>
            <a:spLocks noGrp="1"/>
          </p:cNvSpPr>
          <p:nvPr>
            <p:ph type="body" sz="quarter" idx="13"/>
          </p:nvPr>
        </p:nvSpPr>
        <p:spPr>
          <a:xfrm>
            <a:off x="913435" y="1456566"/>
            <a:ext cx="10316783" cy="4375342"/>
          </a:xfrm>
          <a:prstGeom prst="rect">
            <a:avLst/>
          </a:prstGeom>
        </p:spPr>
        <p:txBody>
          <a:bodyPr/>
          <a:lstStyle/>
          <a:p>
            <a:r>
              <a:rPr lang="sv-SE" sz="1600" b="1" dirty="0"/>
              <a:t>Kurslitteratur, obligatorisk:</a:t>
            </a:r>
            <a:br>
              <a:rPr lang="sv-SE" sz="1600" b="1" dirty="0"/>
            </a:br>
            <a:r>
              <a:rPr lang="sv-SE" sz="1600" dirty="0"/>
              <a:t>Webbföreläsningar:</a:t>
            </a:r>
          </a:p>
          <a:p>
            <a:pPr marL="0" indent="0">
              <a:buNone/>
            </a:pPr>
            <a:endParaRPr lang="sv-SE" sz="1400" dirty="0"/>
          </a:p>
        </p:txBody>
      </p:sp>
      <p:sp>
        <p:nvSpPr>
          <p:cNvPr id="5" name="Platshållare för datum 4"/>
          <p:cNvSpPr>
            <a:spLocks noGrp="1"/>
          </p:cNvSpPr>
          <p:nvPr>
            <p:ph type="dt" sz="half" idx="10"/>
          </p:nvPr>
        </p:nvSpPr>
        <p:spPr/>
        <p:txBody>
          <a:bodyPr/>
          <a:lstStyle/>
          <a:p>
            <a:fld id="{B27115BA-7226-3F4D-9530-485950C77A08}" type="datetime1">
              <a:rPr lang="sv-SE" smtClean="0"/>
              <a:t>2019-01-22</a:t>
            </a:fld>
            <a:endParaRPr lang="sv-SE" dirty="0"/>
          </a:p>
        </p:txBody>
      </p:sp>
      <p:sp>
        <p:nvSpPr>
          <p:cNvPr id="7" name="Platshållare för sidfot 6"/>
          <p:cNvSpPr>
            <a:spLocks noGrp="1"/>
          </p:cNvSpPr>
          <p:nvPr>
            <p:ph type="ftr" sz="quarter" idx="11"/>
          </p:nvPr>
        </p:nvSpPr>
        <p:spPr/>
        <p:txBody>
          <a:bodyPr/>
          <a:lstStyle/>
          <a:p>
            <a:r>
              <a:rPr lang="sv-SE" dirty="0"/>
              <a:t>Maria Terning</a:t>
            </a:r>
          </a:p>
        </p:txBody>
      </p:sp>
      <p:sp>
        <p:nvSpPr>
          <p:cNvPr id="9" name="Platshållare för bildnummer 8"/>
          <p:cNvSpPr>
            <a:spLocks noGrp="1"/>
          </p:cNvSpPr>
          <p:nvPr>
            <p:ph type="sldNum" sz="quarter" idx="12"/>
          </p:nvPr>
        </p:nvSpPr>
        <p:spPr/>
        <p:txBody>
          <a:bodyPr/>
          <a:lstStyle/>
          <a:p>
            <a:fld id="{80A4C9D9-979F-D94A-9054-C3B7EAD37AEB}" type="slidenum">
              <a:rPr lang="sv-SE" smtClean="0"/>
              <a:pPr/>
              <a:t>18</a:t>
            </a:fld>
            <a:endParaRPr lang="sv-SE" dirty="0"/>
          </a:p>
        </p:txBody>
      </p:sp>
      <p:pic>
        <p:nvPicPr>
          <p:cNvPr id="12" name="Bildobjekt 11">
            <a:extLst>
              <a:ext uri="{FF2B5EF4-FFF2-40B4-BE49-F238E27FC236}">
                <a16:creationId xmlns:a16="http://schemas.microsoft.com/office/drawing/2014/main" id="{4EF285F3-22E9-4FA6-969D-BB47A303E960}"/>
              </a:ext>
            </a:extLst>
          </p:cNvPr>
          <p:cNvPicPr>
            <a:picLocks noChangeAspect="1"/>
          </p:cNvPicPr>
          <p:nvPr/>
        </p:nvPicPr>
        <p:blipFill>
          <a:blip r:embed="rId2"/>
          <a:stretch>
            <a:fillRect/>
          </a:stretch>
        </p:blipFill>
        <p:spPr>
          <a:xfrm>
            <a:off x="5239419" y="1747776"/>
            <a:ext cx="5376929" cy="4032697"/>
          </a:xfrm>
          <a:prstGeom prst="rect">
            <a:avLst/>
          </a:prstGeom>
        </p:spPr>
      </p:pic>
      <p:sp>
        <p:nvSpPr>
          <p:cNvPr id="11" name="Rektangel: rundade hörn 10">
            <a:extLst>
              <a:ext uri="{FF2B5EF4-FFF2-40B4-BE49-F238E27FC236}">
                <a16:creationId xmlns:a16="http://schemas.microsoft.com/office/drawing/2014/main" id="{C8E8B5BE-F6F8-4246-AE9C-1130519A4A96}"/>
              </a:ext>
            </a:extLst>
          </p:cNvPr>
          <p:cNvSpPr/>
          <p:nvPr/>
        </p:nvSpPr>
        <p:spPr>
          <a:xfrm>
            <a:off x="791151" y="2263806"/>
            <a:ext cx="3834398" cy="3719744"/>
          </a:xfrm>
          <a:prstGeom prst="roundRect">
            <a:avLst/>
          </a:prstGeom>
          <a:solidFill>
            <a:srgbClr val="00B9E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sv-SE" dirty="0"/>
              <a:t>Som en hjälp för att få kunskap om skolans organisation och skolans styrning finns det  två webbföreläsningar i kursrummet i Lisam. Du hittar dem genom att klicka på de små fyrkanterna längst upp till vänster och välja "Video". Välj sedan "Kanaler" och därefter "Tobias Jansson". Då ska du kunna se de fyra olika klippen (varje föreläsning är uppdelad i två filmklipp, de är mellan 10 och 14 min).</a:t>
            </a:r>
          </a:p>
        </p:txBody>
      </p:sp>
    </p:spTree>
    <p:extLst>
      <p:ext uri="{BB962C8B-B14F-4D97-AF65-F5344CB8AC3E}">
        <p14:creationId xmlns:p14="http://schemas.microsoft.com/office/powerpoint/2010/main" val="9359560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913435" y="588130"/>
            <a:ext cx="10316784" cy="933173"/>
          </a:xfrm>
        </p:spPr>
        <p:txBody>
          <a:bodyPr>
            <a:normAutofit fontScale="90000"/>
          </a:bodyPr>
          <a:lstStyle/>
          <a:p>
            <a:pPr lvl="0" fontAlgn="base"/>
            <a:r>
              <a:rPr lang="sv-SE" sz="2000" b="1" dirty="0"/>
              <a:t>Tema 2: </a:t>
            </a:r>
            <a:br>
              <a:rPr lang="sv-SE" sz="2000" b="1" dirty="0"/>
            </a:br>
            <a:r>
              <a:rPr lang="sv-SE" sz="2000" b="1" dirty="0"/>
              <a:t>-</a:t>
            </a:r>
            <a:r>
              <a:rPr lang="sv-SE" sz="2000" dirty="0"/>
              <a:t>beskriva skolsystemets organisation och styrning, allmänt och i det egna ämnet</a:t>
            </a:r>
            <a:br>
              <a:rPr lang="sv-SE" sz="2000" dirty="0"/>
            </a:br>
            <a:r>
              <a:rPr lang="sv-SE" sz="2000" dirty="0"/>
              <a:t>-tillämpa läroplans- och ramfaktorteori </a:t>
            </a:r>
            <a:br>
              <a:rPr lang="sv-SE" sz="2000" dirty="0"/>
            </a:br>
            <a:endParaRPr lang="sv-SE" sz="2000" dirty="0"/>
          </a:p>
        </p:txBody>
      </p:sp>
      <p:sp>
        <p:nvSpPr>
          <p:cNvPr id="8" name="Platshållare för innehåll 7"/>
          <p:cNvSpPr>
            <a:spLocks noGrp="1"/>
          </p:cNvSpPr>
          <p:nvPr>
            <p:ph type="body" sz="quarter" idx="13"/>
          </p:nvPr>
        </p:nvSpPr>
        <p:spPr>
          <a:xfrm>
            <a:off x="913435" y="1456566"/>
            <a:ext cx="10316783" cy="4375342"/>
          </a:xfrm>
          <a:prstGeom prst="rect">
            <a:avLst/>
          </a:prstGeom>
        </p:spPr>
        <p:txBody>
          <a:bodyPr/>
          <a:lstStyle/>
          <a:p>
            <a:r>
              <a:rPr lang="sv-SE" sz="1600" b="1" dirty="0"/>
              <a:t>Kurslitteratur, obligatorisk:</a:t>
            </a:r>
            <a:endParaRPr lang="sv-SE" sz="1600" dirty="0"/>
          </a:p>
          <a:p>
            <a:r>
              <a:rPr lang="sv-SE" sz="1400" dirty="0"/>
              <a:t>Berg, G. (2003) </a:t>
            </a:r>
            <a:r>
              <a:rPr lang="sv-SE" sz="1400" i="1" dirty="0"/>
              <a:t>Att förstå skolan </a:t>
            </a:r>
            <a:r>
              <a:rPr lang="sv-SE" sz="1400" dirty="0"/>
              <a:t>(om begreppet </a:t>
            </a:r>
            <a:r>
              <a:rPr lang="sv-SE" sz="1400" dirty="0" err="1"/>
              <a:t>frirum</a:t>
            </a:r>
            <a:r>
              <a:rPr lang="sv-SE" sz="1400" dirty="0"/>
              <a:t>)</a:t>
            </a:r>
          </a:p>
          <a:p>
            <a:r>
              <a:rPr lang="sv-SE" sz="1400" dirty="0" err="1"/>
              <a:t>Erdis</a:t>
            </a:r>
            <a:r>
              <a:rPr lang="sv-SE" sz="1400" dirty="0"/>
              <a:t>, M. (2011) </a:t>
            </a:r>
            <a:r>
              <a:rPr lang="sv-SE" sz="1400" i="1" dirty="0"/>
              <a:t>Juridik för pedagoger</a:t>
            </a:r>
            <a:endParaRPr lang="sv-SE" sz="1400" dirty="0"/>
          </a:p>
          <a:p>
            <a:r>
              <a:rPr lang="sv-SE" sz="1400" dirty="0"/>
              <a:t>Linde, G. (2012) </a:t>
            </a:r>
            <a:r>
              <a:rPr lang="sv-SE" sz="1400" i="1" dirty="0"/>
              <a:t>Det ska ni veta! En introduktion till</a:t>
            </a:r>
            <a:r>
              <a:rPr lang="sv-SE" sz="1400" dirty="0"/>
              <a:t> </a:t>
            </a:r>
            <a:r>
              <a:rPr lang="sv-SE" sz="1400" i="1" dirty="0"/>
              <a:t>läroplansteori</a:t>
            </a:r>
            <a:br>
              <a:rPr lang="sv-SE" sz="1400" i="1" dirty="0"/>
            </a:br>
            <a:br>
              <a:rPr lang="sv-SE" sz="1400" i="1" dirty="0"/>
            </a:br>
            <a:endParaRPr lang="sv-SE" sz="1400" dirty="0"/>
          </a:p>
          <a:p>
            <a:r>
              <a:rPr lang="sv-SE" sz="1400" dirty="0"/>
              <a:t>I Lundgren, Ulf P., Säljö, Roger &amp; Liberg, Caroline (red.) (2014) </a:t>
            </a:r>
            <a:r>
              <a:rPr lang="sv-SE" sz="1400" i="1" dirty="0"/>
              <a:t>Lärande, skola, bildning. Grundbok för</a:t>
            </a:r>
            <a:r>
              <a:rPr lang="sv-SE" sz="1400" dirty="0"/>
              <a:t> </a:t>
            </a:r>
            <a:r>
              <a:rPr lang="sv-SE" sz="1400" i="1" dirty="0"/>
              <a:t>lärare</a:t>
            </a:r>
            <a:r>
              <a:rPr lang="sv-SE" sz="1400" dirty="0"/>
              <a:t> läses följande kapitel:</a:t>
            </a:r>
          </a:p>
          <a:p>
            <a:r>
              <a:rPr lang="sv-SE" sz="1400" dirty="0"/>
              <a:t>Styrningen av den obligatoriska skolan – mellan stabilitet och förändring</a:t>
            </a:r>
            <a:r>
              <a:rPr lang="sv-SE" sz="1400" i="1" dirty="0"/>
              <a:t> </a:t>
            </a:r>
            <a:r>
              <a:rPr lang="sv-SE" sz="1400" dirty="0"/>
              <a:t>(s. 605-630)   </a:t>
            </a:r>
          </a:p>
          <a:p>
            <a:r>
              <a:rPr lang="sv-SE" sz="1400" dirty="0"/>
              <a:t>Läroplansteori och didaktik – framväxten av två centrala områden</a:t>
            </a:r>
            <a:r>
              <a:rPr lang="sv-SE" sz="1400" i="1" dirty="0"/>
              <a:t> </a:t>
            </a:r>
            <a:r>
              <a:rPr lang="sv-SE" sz="1400" dirty="0"/>
              <a:t>(s. 265-350)  </a:t>
            </a:r>
          </a:p>
          <a:p>
            <a:r>
              <a:rPr lang="sv-SE" sz="1400" dirty="0"/>
              <a:t>Om utbildningsekonomi – det senmoderna utbildningssystemet</a:t>
            </a:r>
            <a:r>
              <a:rPr lang="sv-SE" sz="1400" i="1" dirty="0"/>
              <a:t> </a:t>
            </a:r>
            <a:r>
              <a:rPr lang="sv-SE" sz="1400" dirty="0"/>
              <a:t>(s. 587-604)  </a:t>
            </a:r>
          </a:p>
          <a:p>
            <a:r>
              <a:rPr lang="sv-SE" sz="1400" dirty="0"/>
              <a:t>Skolans lagar och förordningar – det legala ramverket (s. 631-651) </a:t>
            </a:r>
          </a:p>
          <a:p>
            <a:r>
              <a:rPr lang="sv-SE" sz="1400" dirty="0"/>
              <a:t>För lagar, förordningar, föreskrifter, internationella överenskommelser se litteraturlistan.</a:t>
            </a:r>
          </a:p>
          <a:p>
            <a:endParaRPr lang="sv-SE" sz="1400" dirty="0"/>
          </a:p>
        </p:txBody>
      </p:sp>
      <p:sp>
        <p:nvSpPr>
          <p:cNvPr id="5" name="Platshållare för datum 4"/>
          <p:cNvSpPr>
            <a:spLocks noGrp="1"/>
          </p:cNvSpPr>
          <p:nvPr>
            <p:ph type="dt" sz="half" idx="10"/>
          </p:nvPr>
        </p:nvSpPr>
        <p:spPr/>
        <p:txBody>
          <a:bodyPr/>
          <a:lstStyle/>
          <a:p>
            <a:fld id="{B27115BA-7226-3F4D-9530-485950C77A08}" type="datetime1">
              <a:rPr lang="sv-SE" smtClean="0"/>
              <a:t>2019-01-22</a:t>
            </a:fld>
            <a:endParaRPr lang="sv-SE" dirty="0"/>
          </a:p>
        </p:txBody>
      </p:sp>
      <p:sp>
        <p:nvSpPr>
          <p:cNvPr id="7" name="Platshållare för sidfot 6"/>
          <p:cNvSpPr>
            <a:spLocks noGrp="1"/>
          </p:cNvSpPr>
          <p:nvPr>
            <p:ph type="ftr" sz="quarter" idx="11"/>
          </p:nvPr>
        </p:nvSpPr>
        <p:spPr/>
        <p:txBody>
          <a:bodyPr/>
          <a:lstStyle/>
          <a:p>
            <a:r>
              <a:rPr lang="sv-SE" dirty="0"/>
              <a:t>Maria Terning</a:t>
            </a:r>
          </a:p>
        </p:txBody>
      </p:sp>
      <p:sp>
        <p:nvSpPr>
          <p:cNvPr id="9" name="Platshållare för bildnummer 8"/>
          <p:cNvSpPr>
            <a:spLocks noGrp="1"/>
          </p:cNvSpPr>
          <p:nvPr>
            <p:ph type="sldNum" sz="quarter" idx="12"/>
          </p:nvPr>
        </p:nvSpPr>
        <p:spPr/>
        <p:txBody>
          <a:bodyPr/>
          <a:lstStyle/>
          <a:p>
            <a:fld id="{80A4C9D9-979F-D94A-9054-C3B7EAD37AEB}" type="slidenum">
              <a:rPr lang="sv-SE" smtClean="0"/>
              <a:pPr/>
              <a:t>19</a:t>
            </a:fld>
            <a:endParaRPr lang="sv-SE" dirty="0"/>
          </a:p>
        </p:txBody>
      </p:sp>
      <p:pic>
        <p:nvPicPr>
          <p:cNvPr id="4" name="Bildobjekt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6716" y="1216193"/>
            <a:ext cx="1262671" cy="1830874"/>
          </a:xfrm>
          <a:prstGeom prst="rect">
            <a:avLst/>
          </a:prstGeom>
        </p:spPr>
      </p:pic>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7077" y="3520347"/>
            <a:ext cx="1774341" cy="2519565"/>
          </a:xfrm>
          <a:prstGeom prst="rect">
            <a:avLst/>
          </a:prstGeom>
        </p:spPr>
      </p:pic>
      <p:pic>
        <p:nvPicPr>
          <p:cNvPr id="10" name="Bildobjekt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72391" y="1216193"/>
            <a:ext cx="1260537" cy="1827779"/>
          </a:xfrm>
          <a:prstGeom prst="rect">
            <a:avLst/>
          </a:prstGeom>
        </p:spPr>
      </p:pic>
      <p:pic>
        <p:nvPicPr>
          <p:cNvPr id="11" name="Bildobjekt 10">
            <a:extLst>
              <a:ext uri="{FF2B5EF4-FFF2-40B4-BE49-F238E27FC236}">
                <a16:creationId xmlns:a16="http://schemas.microsoft.com/office/drawing/2014/main" id="{33CC822E-408C-4E3C-AA50-C6A5983096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6753" y="1216193"/>
            <a:ext cx="1257253" cy="1830874"/>
          </a:xfrm>
          <a:prstGeom prst="rect">
            <a:avLst/>
          </a:prstGeom>
        </p:spPr>
      </p:pic>
    </p:spTree>
    <p:extLst>
      <p:ext uri="{BB962C8B-B14F-4D97-AF65-F5344CB8AC3E}">
        <p14:creationId xmlns:p14="http://schemas.microsoft.com/office/powerpoint/2010/main" val="2969018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1860117" y="1837090"/>
            <a:ext cx="3553455" cy="2585323"/>
          </a:xfrm>
          <a:prstGeom prst="rect">
            <a:avLst/>
          </a:prstGeom>
          <a:noFill/>
        </p:spPr>
        <p:txBody>
          <a:bodyPr wrap="square" rtlCol="0">
            <a:spAutoFit/>
          </a:bodyPr>
          <a:lstStyle/>
          <a:p>
            <a:r>
              <a:rPr lang="sv-SE" b="1" dirty="0">
                <a:latin typeface="Segoe Script" panose="020B0504020000000003" pitchFamily="34" charset="0"/>
                <a:cs typeface="Georgia"/>
              </a:rPr>
              <a:t>Maria Terning</a:t>
            </a:r>
          </a:p>
          <a:p>
            <a:r>
              <a:rPr lang="sv-SE" dirty="0">
                <a:latin typeface="Georgia" panose="02040502050405020303" pitchFamily="18" charset="0"/>
                <a:cs typeface="Georgia"/>
              </a:rPr>
              <a:t>Fil.dr i pedagogik</a:t>
            </a:r>
          </a:p>
          <a:p>
            <a:r>
              <a:rPr lang="sv-SE" dirty="0">
                <a:latin typeface="Georgia" panose="02040502050405020303" pitchFamily="18" charset="0"/>
                <a:cs typeface="Georgia"/>
              </a:rPr>
              <a:t>Universitetslektor på avdelningen för vuxnas lärande</a:t>
            </a:r>
          </a:p>
          <a:p>
            <a:r>
              <a:rPr lang="sv-SE" dirty="0">
                <a:solidFill>
                  <a:schemeClr val="tx2">
                    <a:lumMod val="75000"/>
                  </a:schemeClr>
                </a:solidFill>
                <a:latin typeface="Georgia" panose="02040502050405020303" pitchFamily="18" charset="0"/>
                <a:cs typeface="Georgia"/>
                <a:hlinkClick r:id="rId2">
                  <a:extLst>
                    <a:ext uri="{A12FA001-AC4F-418D-AE19-62706E023703}">
                      <ahyp:hlinkClr xmlns:ahyp="http://schemas.microsoft.com/office/drawing/2018/hyperlinkcolor" val="tx"/>
                    </a:ext>
                  </a:extLst>
                </a:hlinkClick>
              </a:rPr>
              <a:t>https://liu-se.academia.edu/MariaTerning</a:t>
            </a:r>
            <a:endParaRPr lang="sv-SE" dirty="0">
              <a:solidFill>
                <a:schemeClr val="tx2">
                  <a:lumMod val="75000"/>
                </a:schemeClr>
              </a:solidFill>
              <a:latin typeface="Georgia" panose="02040502050405020303" pitchFamily="18" charset="0"/>
              <a:cs typeface="Georgia"/>
            </a:endParaRPr>
          </a:p>
          <a:p>
            <a:endParaRPr lang="sv-SE" dirty="0">
              <a:latin typeface="Georgia" panose="02040502050405020303" pitchFamily="18" charset="0"/>
              <a:cs typeface="Georgia"/>
            </a:endParaRPr>
          </a:p>
          <a:p>
            <a:r>
              <a:rPr lang="sv-SE" dirty="0">
                <a:latin typeface="Georgia" panose="02040502050405020303" pitchFamily="18" charset="0"/>
                <a:cs typeface="Georgia"/>
              </a:rPr>
              <a:t>Legitimerad ämneslärare i svenska och historia (GY)</a:t>
            </a:r>
          </a:p>
        </p:txBody>
      </p:sp>
      <p:pic>
        <p:nvPicPr>
          <p:cNvPr id="4" name="Bildobjekt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9545" y="1837090"/>
            <a:ext cx="1786256" cy="2607872"/>
          </a:xfrm>
          <a:prstGeom prst="rect">
            <a:avLst/>
          </a:prstGeom>
        </p:spPr>
      </p:pic>
      <p:pic>
        <p:nvPicPr>
          <p:cNvPr id="5" name="Bildobjekt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832" y="4863198"/>
            <a:ext cx="1634569" cy="1590502"/>
          </a:xfrm>
          <a:prstGeom prst="rect">
            <a:avLst/>
          </a:prstGeom>
        </p:spPr>
      </p:pic>
      <p:pic>
        <p:nvPicPr>
          <p:cNvPr id="6" name="Bildobjekt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6694" y="4719578"/>
            <a:ext cx="1408307" cy="1877742"/>
          </a:xfrm>
          <a:prstGeom prst="rect">
            <a:avLst/>
          </a:prstGeom>
        </p:spPr>
      </p:pic>
      <p:sp>
        <p:nvSpPr>
          <p:cNvPr id="11" name="textruta 10"/>
          <p:cNvSpPr txBox="1"/>
          <p:nvPr/>
        </p:nvSpPr>
        <p:spPr>
          <a:xfrm>
            <a:off x="8792826" y="1749646"/>
            <a:ext cx="3053914" cy="3600986"/>
          </a:xfrm>
          <a:prstGeom prst="rect">
            <a:avLst/>
          </a:prstGeom>
          <a:noFill/>
        </p:spPr>
        <p:txBody>
          <a:bodyPr wrap="square" rtlCol="0">
            <a:spAutoFit/>
          </a:bodyPr>
          <a:lstStyle/>
          <a:p>
            <a:r>
              <a:rPr lang="sv-SE" dirty="0">
                <a:latin typeface="Georgia"/>
                <a:cs typeface="Georgia"/>
              </a:rPr>
              <a:t>Forskningsintresse: Utbildningspolitik,</a:t>
            </a:r>
            <a:br>
              <a:rPr lang="sv-SE" dirty="0">
                <a:latin typeface="Georgia"/>
                <a:cs typeface="Georgia"/>
              </a:rPr>
            </a:br>
            <a:r>
              <a:rPr lang="sv-SE" dirty="0">
                <a:latin typeface="Georgia"/>
                <a:cs typeface="Georgia"/>
              </a:rPr>
              <a:t>Politisk filosofi,</a:t>
            </a:r>
            <a:br>
              <a:rPr lang="sv-SE" dirty="0">
                <a:latin typeface="Georgia"/>
                <a:cs typeface="Georgia"/>
              </a:rPr>
            </a:br>
            <a:r>
              <a:rPr lang="sv-SE" dirty="0">
                <a:latin typeface="Georgia"/>
                <a:cs typeface="Georgia"/>
              </a:rPr>
              <a:t>Ideologikritik, samhällskritiskt perspektiv/maktperspektiv:</a:t>
            </a:r>
            <a:br>
              <a:rPr lang="sv-SE" dirty="0">
                <a:latin typeface="Georgia"/>
                <a:cs typeface="Georgia"/>
              </a:rPr>
            </a:br>
            <a:r>
              <a:rPr lang="sv-SE" dirty="0">
                <a:latin typeface="Georgia"/>
                <a:cs typeface="Georgia"/>
              </a:rPr>
              <a:t>Hur politiker styr skolan mot olika mål och hur det påverkar elevers skolgång och vuxenliv</a:t>
            </a:r>
          </a:p>
          <a:p>
            <a:r>
              <a:rPr lang="sv-SE" sz="1200" dirty="0">
                <a:latin typeface="Georgia"/>
                <a:cs typeface="Georgia"/>
                <a:hlinkClick r:id="rId6"/>
              </a:rPr>
              <a:t>https://su.diva-portal.org/smash/get/diva2:955977/FULLTEXT01.pdf</a:t>
            </a:r>
            <a:endParaRPr lang="sv-SE" sz="1200" dirty="0">
              <a:latin typeface="Georgia"/>
              <a:cs typeface="Georgia"/>
            </a:endParaRPr>
          </a:p>
          <a:p>
            <a:endParaRPr lang="sv-SE" sz="1200" dirty="0">
              <a:latin typeface="Georgia"/>
              <a:cs typeface="Georgia"/>
            </a:endParaRPr>
          </a:p>
        </p:txBody>
      </p:sp>
    </p:spTree>
    <p:extLst>
      <p:ext uri="{BB962C8B-B14F-4D97-AF65-F5344CB8AC3E}">
        <p14:creationId xmlns:p14="http://schemas.microsoft.com/office/powerpoint/2010/main" val="168451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913435" y="617545"/>
            <a:ext cx="10316784" cy="1219347"/>
          </a:xfrm>
        </p:spPr>
        <p:txBody>
          <a:bodyPr>
            <a:normAutofit fontScale="90000"/>
          </a:bodyPr>
          <a:lstStyle/>
          <a:p>
            <a:pPr lvl="0" fontAlgn="base"/>
            <a:r>
              <a:rPr lang="sv-SE" sz="2000" b="1" dirty="0"/>
              <a:t>Tema 3: -</a:t>
            </a:r>
            <a:r>
              <a:rPr lang="sv-SE" sz="1800" dirty="0"/>
              <a:t> kritiskt granska skolans styrdokument avseende värdegrund, mänskliga rättigheter, demokratiska värderingar och hållbar utveckling samt relatera till lärares etiska yrkesprinciper</a:t>
            </a:r>
            <a:br>
              <a:rPr lang="sv-SE" sz="1800" dirty="0"/>
            </a:br>
            <a:r>
              <a:rPr lang="sv-SE" sz="1800" dirty="0"/>
              <a:t>-tillämpa läroplans- och ramfaktorteori </a:t>
            </a:r>
            <a:br>
              <a:rPr lang="sv-SE" sz="1800" dirty="0"/>
            </a:br>
            <a:r>
              <a:rPr lang="sv-SE" sz="1800" dirty="0"/>
              <a:t>-tillämpa kvalitativ textanalys </a:t>
            </a:r>
            <a:br>
              <a:rPr lang="sv-SE" sz="1800" dirty="0"/>
            </a:br>
            <a:r>
              <a:rPr lang="sv-SE" dirty="0"/>
              <a:t> </a:t>
            </a:r>
            <a:br>
              <a:rPr lang="sv-SE" dirty="0"/>
            </a:br>
            <a:endParaRPr lang="sv-SE" b="1" dirty="0"/>
          </a:p>
        </p:txBody>
      </p:sp>
      <p:sp>
        <p:nvSpPr>
          <p:cNvPr id="8" name="Platshållare för innehåll 7"/>
          <p:cNvSpPr>
            <a:spLocks noGrp="1"/>
          </p:cNvSpPr>
          <p:nvPr>
            <p:ph type="body" sz="quarter" idx="13"/>
          </p:nvPr>
        </p:nvSpPr>
        <p:spPr>
          <a:xfrm>
            <a:off x="913437" y="1739788"/>
            <a:ext cx="10316783" cy="4362431"/>
          </a:xfrm>
          <a:prstGeom prst="rect">
            <a:avLst/>
          </a:prstGeom>
        </p:spPr>
        <p:txBody>
          <a:bodyPr/>
          <a:lstStyle/>
          <a:p>
            <a:r>
              <a:rPr lang="sv-SE" sz="1400" b="1" dirty="0"/>
              <a:t>Kurslitteratur, obligatorisk:</a:t>
            </a:r>
            <a:r>
              <a:rPr lang="sv-SE" sz="1400" dirty="0"/>
              <a:t> </a:t>
            </a:r>
          </a:p>
          <a:p>
            <a:r>
              <a:rPr lang="sv-SE" sz="1400" dirty="0"/>
              <a:t>Berg, G. (2003) </a:t>
            </a:r>
            <a:r>
              <a:rPr lang="sv-SE" sz="1400" i="1" dirty="0"/>
              <a:t>Att förstå skolan</a:t>
            </a:r>
            <a:r>
              <a:rPr lang="sv-SE" sz="1400" dirty="0"/>
              <a:t> (kapitel 6)</a:t>
            </a:r>
          </a:p>
          <a:p>
            <a:r>
              <a:rPr lang="sv-SE" sz="1400" dirty="0" err="1"/>
              <a:t>Colnerud</a:t>
            </a:r>
            <a:r>
              <a:rPr lang="sv-SE" sz="1400" dirty="0"/>
              <a:t>, G. (2017). </a:t>
            </a:r>
            <a:r>
              <a:rPr lang="sv-SE" sz="1400" i="1" dirty="0"/>
              <a:t>Läraryrkets etik och värdepedagogiska praktik</a:t>
            </a:r>
            <a:endParaRPr lang="sv-SE" sz="1400" dirty="0"/>
          </a:p>
          <a:p>
            <a:r>
              <a:rPr lang="sv-SE" sz="1400" dirty="0"/>
              <a:t>Ekman, J. &amp; Pilo, L. (2012) </a:t>
            </a:r>
            <a:r>
              <a:rPr lang="sv-SE" sz="1400" i="1" dirty="0"/>
              <a:t>Skolan, demokratin och de unga medborgarna</a:t>
            </a:r>
            <a:endParaRPr lang="sv-SE" sz="1400" dirty="0"/>
          </a:p>
          <a:p>
            <a:r>
              <a:rPr lang="sv-SE" sz="1400" dirty="0"/>
              <a:t>I Lundgren, Ulf P., Säljö, Roger &amp; Liberg, Caroline (red.) (2014) </a:t>
            </a:r>
            <a:r>
              <a:rPr lang="sv-SE" sz="1400" i="1" dirty="0"/>
              <a:t>Lärande, skola, bildning. Grundbok för</a:t>
            </a:r>
            <a:r>
              <a:rPr lang="sv-SE" sz="1400" dirty="0"/>
              <a:t> </a:t>
            </a:r>
            <a:r>
              <a:rPr lang="sv-SE" sz="1400" i="1" dirty="0"/>
              <a:t>lärare</a:t>
            </a:r>
            <a:r>
              <a:rPr lang="sv-SE" sz="1400" dirty="0"/>
              <a:t> läses följande kapitel:</a:t>
            </a:r>
          </a:p>
          <a:p>
            <a:r>
              <a:rPr lang="sv-SE" sz="1400" dirty="0"/>
              <a:t>Läroplansteori och didaktik – framväxten av två centrala områden</a:t>
            </a:r>
            <a:r>
              <a:rPr lang="sv-SE" sz="1400" i="1" dirty="0"/>
              <a:t> </a:t>
            </a:r>
            <a:r>
              <a:rPr lang="sv-SE" sz="1400" dirty="0"/>
              <a:t>(s. 265-350)  </a:t>
            </a:r>
          </a:p>
          <a:p>
            <a:r>
              <a:rPr lang="sv-SE" sz="1400" dirty="0"/>
              <a:t>Mogensen, Lars (Programledare).(2014, 1 juni) </a:t>
            </a:r>
            <a:r>
              <a:rPr lang="sv-SE" sz="1400" i="1" dirty="0"/>
              <a:t>Demokratin i det digitala samhället</a:t>
            </a:r>
            <a:endParaRPr lang="sv-SE" sz="1400" dirty="0"/>
          </a:p>
          <a:p>
            <a:r>
              <a:rPr lang="sv-SE" sz="1400" dirty="0"/>
              <a:t>Orlenius, K. (2010) </a:t>
            </a:r>
            <a:r>
              <a:rPr lang="sv-SE" sz="1400" i="1" dirty="0"/>
              <a:t>Värdegrunden – finns den?</a:t>
            </a:r>
            <a:r>
              <a:rPr lang="sv-SE" sz="1400" dirty="0"/>
              <a:t> (tillgänglig i Lisam)</a:t>
            </a:r>
          </a:p>
          <a:p>
            <a:r>
              <a:rPr lang="sv-SE" sz="1400" dirty="0"/>
              <a:t>SOU 2004:104. </a:t>
            </a:r>
            <a:r>
              <a:rPr lang="sv-SE" sz="1400" i="1" dirty="0"/>
              <a:t>Att lära för hållbar utveckling. </a:t>
            </a:r>
          </a:p>
          <a:p>
            <a:r>
              <a:rPr lang="sv-SE" sz="1400" dirty="0"/>
              <a:t>Irisdotter Aldenmyr, S., &amp; Hartman, S. (2009) Yrkesetik för lärare och behovet av professionsförankring. </a:t>
            </a:r>
            <a:br>
              <a:rPr lang="sv-SE" sz="1400" dirty="0"/>
            </a:br>
            <a:r>
              <a:rPr lang="sv-SE" sz="1400" dirty="0"/>
              <a:t>(tillgänglig i Lisam) </a:t>
            </a:r>
          </a:p>
          <a:p>
            <a:r>
              <a:rPr lang="sv-SE" sz="1400" dirty="0"/>
              <a:t>Lärarförbundet och Lärarnas riksförbund (2001) </a:t>
            </a:r>
            <a:r>
              <a:rPr lang="sv-SE" sz="1400" i="1" dirty="0"/>
              <a:t>Lärares yrkesetiska principer</a:t>
            </a:r>
            <a:r>
              <a:rPr lang="sv-SE" sz="1400" dirty="0"/>
              <a:t>. </a:t>
            </a:r>
          </a:p>
          <a:p>
            <a:endParaRPr lang="sv-SE" sz="1400" dirty="0"/>
          </a:p>
          <a:p>
            <a:pPr marL="0" indent="0">
              <a:buNone/>
            </a:pPr>
            <a:endParaRPr lang="sv-SE" sz="2000" dirty="0"/>
          </a:p>
          <a:p>
            <a:pPr marL="0" indent="0">
              <a:buNone/>
            </a:pPr>
            <a:endParaRPr lang="sv-SE" sz="2000" b="1" dirty="0"/>
          </a:p>
        </p:txBody>
      </p:sp>
      <p:sp>
        <p:nvSpPr>
          <p:cNvPr id="5" name="Platshållare för datum 4"/>
          <p:cNvSpPr>
            <a:spLocks noGrp="1"/>
          </p:cNvSpPr>
          <p:nvPr>
            <p:ph type="dt" sz="half" idx="10"/>
          </p:nvPr>
        </p:nvSpPr>
        <p:spPr/>
        <p:txBody>
          <a:bodyPr/>
          <a:lstStyle/>
          <a:p>
            <a:fld id="{B27115BA-7226-3F4D-9530-485950C77A08}" type="datetime1">
              <a:rPr lang="sv-SE" smtClean="0"/>
              <a:t>2019-01-22</a:t>
            </a:fld>
            <a:endParaRPr lang="sv-SE" dirty="0"/>
          </a:p>
        </p:txBody>
      </p:sp>
      <p:sp>
        <p:nvSpPr>
          <p:cNvPr id="7" name="Platshållare för sidfot 6"/>
          <p:cNvSpPr>
            <a:spLocks noGrp="1"/>
          </p:cNvSpPr>
          <p:nvPr>
            <p:ph type="ftr" sz="quarter" idx="11"/>
          </p:nvPr>
        </p:nvSpPr>
        <p:spPr/>
        <p:txBody>
          <a:bodyPr/>
          <a:lstStyle/>
          <a:p>
            <a:r>
              <a:rPr lang="sv-SE" dirty="0"/>
              <a:t>Maria Terning</a:t>
            </a:r>
          </a:p>
        </p:txBody>
      </p:sp>
      <p:sp>
        <p:nvSpPr>
          <p:cNvPr id="9" name="Platshållare för bildnummer 8"/>
          <p:cNvSpPr>
            <a:spLocks noGrp="1"/>
          </p:cNvSpPr>
          <p:nvPr>
            <p:ph type="sldNum" sz="quarter" idx="12"/>
          </p:nvPr>
        </p:nvSpPr>
        <p:spPr/>
        <p:txBody>
          <a:bodyPr/>
          <a:lstStyle/>
          <a:p>
            <a:fld id="{80A4C9D9-979F-D94A-9054-C3B7EAD37AEB}" type="slidenum">
              <a:rPr lang="sv-SE" smtClean="0"/>
              <a:pPr/>
              <a:t>20</a:t>
            </a:fld>
            <a:endParaRPr lang="sv-SE" dirty="0"/>
          </a:p>
        </p:txBody>
      </p:sp>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6348" y="3019259"/>
            <a:ext cx="1375872" cy="1960618"/>
          </a:xfrm>
          <a:prstGeom prst="rect">
            <a:avLst/>
          </a:prstGeom>
        </p:spPr>
      </p:pic>
      <p:pic>
        <p:nvPicPr>
          <p:cNvPr id="3" name="Bildobjek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1592" y="1087801"/>
            <a:ext cx="1257253" cy="1830874"/>
          </a:xfrm>
          <a:prstGeom prst="rect">
            <a:avLst/>
          </a:prstGeom>
        </p:spPr>
      </p:pic>
      <p:pic>
        <p:nvPicPr>
          <p:cNvPr id="4" name="Bildobjekt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3139" y="1825743"/>
            <a:ext cx="917740" cy="1275231"/>
          </a:xfrm>
          <a:prstGeom prst="rect">
            <a:avLst/>
          </a:prstGeom>
        </p:spPr>
      </p:pic>
      <p:pic>
        <p:nvPicPr>
          <p:cNvPr id="11" name="Bildobjekt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6921" y="5080461"/>
            <a:ext cx="1189866" cy="1673745"/>
          </a:xfrm>
          <a:prstGeom prst="rect">
            <a:avLst/>
          </a:prstGeom>
        </p:spPr>
      </p:pic>
    </p:spTree>
    <p:extLst>
      <p:ext uri="{BB962C8B-B14F-4D97-AF65-F5344CB8AC3E}">
        <p14:creationId xmlns:p14="http://schemas.microsoft.com/office/powerpoint/2010/main" val="24733992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913437" y="493876"/>
            <a:ext cx="10316784" cy="599739"/>
          </a:xfrm>
        </p:spPr>
        <p:txBody>
          <a:bodyPr>
            <a:normAutofit fontScale="90000"/>
          </a:bodyPr>
          <a:lstStyle/>
          <a:p>
            <a:r>
              <a:rPr lang="sv-SE" b="1" dirty="0"/>
              <a:t>Kursuppgifter</a:t>
            </a:r>
          </a:p>
        </p:txBody>
      </p:sp>
      <p:sp>
        <p:nvSpPr>
          <p:cNvPr id="8" name="Platshållare för innehåll 7"/>
          <p:cNvSpPr>
            <a:spLocks noGrp="1"/>
          </p:cNvSpPr>
          <p:nvPr>
            <p:ph type="body" sz="quarter" idx="13"/>
          </p:nvPr>
        </p:nvSpPr>
        <p:spPr>
          <a:xfrm>
            <a:off x="913437" y="1093615"/>
            <a:ext cx="10316783" cy="5045928"/>
          </a:xfrm>
          <a:prstGeom prst="rect">
            <a:avLst/>
          </a:prstGeom>
        </p:spPr>
        <p:txBody>
          <a:bodyPr/>
          <a:lstStyle/>
          <a:p>
            <a:pPr marL="0" indent="0">
              <a:buNone/>
            </a:pPr>
            <a:r>
              <a:rPr lang="sv-SE" b="1" dirty="0"/>
              <a:t>Kursuppgift 1: </a:t>
            </a:r>
            <a:r>
              <a:rPr lang="sv-SE" dirty="0"/>
              <a:t>Skolan som institution </a:t>
            </a:r>
          </a:p>
          <a:p>
            <a:pPr marL="0" indent="0">
              <a:buNone/>
            </a:pPr>
            <a:r>
              <a:rPr lang="sv-SE" dirty="0"/>
              <a:t>	- Skriftlig inlämning senast 15/2, kl. 8.00</a:t>
            </a:r>
          </a:p>
          <a:p>
            <a:pPr marL="0" indent="0">
              <a:buNone/>
            </a:pPr>
            <a:r>
              <a:rPr lang="sv-SE" dirty="0"/>
              <a:t>	- Muntlig diskussion 28/2</a:t>
            </a:r>
          </a:p>
          <a:p>
            <a:pPr marL="0" indent="0">
              <a:buNone/>
            </a:pPr>
            <a:r>
              <a:rPr lang="sv-SE" b="1" dirty="0"/>
              <a:t>Kursuppgift 2: </a:t>
            </a:r>
            <a:r>
              <a:rPr lang="sv-SE" dirty="0"/>
              <a:t>Den svenska skolans organisation, regelverk och styrning </a:t>
            </a:r>
            <a:br>
              <a:rPr lang="sv-SE" dirty="0"/>
            </a:br>
            <a:r>
              <a:rPr lang="sv-SE" dirty="0"/>
              <a:t>	- skriftlig inlämning senast 11/3, kl. 8.00</a:t>
            </a:r>
            <a:br>
              <a:rPr lang="sv-SE" dirty="0"/>
            </a:br>
            <a:br>
              <a:rPr lang="sv-SE" dirty="0"/>
            </a:br>
            <a:r>
              <a:rPr lang="sv-SE" b="1" dirty="0"/>
              <a:t>Kursuppgift 3: </a:t>
            </a:r>
            <a:r>
              <a:rPr lang="sv-SE" dirty="0"/>
              <a:t>Skolans värdegrund och demokratiska uppdrag</a:t>
            </a:r>
            <a:br>
              <a:rPr lang="sv-SE" dirty="0"/>
            </a:br>
            <a:r>
              <a:rPr lang="sv-SE" dirty="0"/>
              <a:t>	3a skriftlig inlämning senast 31/3, kl. 23.59</a:t>
            </a:r>
          </a:p>
          <a:p>
            <a:pPr marL="0" indent="0">
              <a:buNone/>
            </a:pPr>
            <a:r>
              <a:rPr lang="sv-SE" dirty="0"/>
              <a:t>	3b muntlig redovisning 26/3</a:t>
            </a:r>
            <a:br>
              <a:rPr lang="sv-SE" dirty="0"/>
            </a:br>
            <a:r>
              <a:rPr lang="sv-SE" dirty="0"/>
              <a:t>	- Du som </a:t>
            </a:r>
            <a:r>
              <a:rPr lang="sv-SE" u="sng" dirty="0"/>
              <a:t>inte</a:t>
            </a:r>
            <a:r>
              <a:rPr lang="sv-SE" dirty="0"/>
              <a:t> deltar i seminariet lägger in 3b i Lisam i samband med inlämning av KU3a (31/3).</a:t>
            </a:r>
          </a:p>
          <a:p>
            <a:pPr marL="0" indent="0">
              <a:buNone/>
            </a:pPr>
            <a:r>
              <a:rPr lang="sv-SE" dirty="0"/>
              <a:t> </a:t>
            </a:r>
          </a:p>
        </p:txBody>
      </p:sp>
      <p:sp>
        <p:nvSpPr>
          <p:cNvPr id="5" name="Platshållare för datum 4"/>
          <p:cNvSpPr>
            <a:spLocks noGrp="1"/>
          </p:cNvSpPr>
          <p:nvPr>
            <p:ph type="dt" sz="half" idx="10"/>
          </p:nvPr>
        </p:nvSpPr>
        <p:spPr/>
        <p:txBody>
          <a:bodyPr/>
          <a:lstStyle/>
          <a:p>
            <a:fld id="{B27115BA-7226-3F4D-9530-485950C77A08}" type="datetime1">
              <a:rPr lang="sv-SE" smtClean="0"/>
              <a:t>2019-01-22</a:t>
            </a:fld>
            <a:endParaRPr lang="sv-SE" dirty="0"/>
          </a:p>
        </p:txBody>
      </p:sp>
      <p:sp>
        <p:nvSpPr>
          <p:cNvPr id="7" name="Platshållare för sidfot 6"/>
          <p:cNvSpPr>
            <a:spLocks noGrp="1"/>
          </p:cNvSpPr>
          <p:nvPr>
            <p:ph type="ftr" sz="quarter" idx="11"/>
          </p:nvPr>
        </p:nvSpPr>
        <p:spPr/>
        <p:txBody>
          <a:bodyPr/>
          <a:lstStyle/>
          <a:p>
            <a:r>
              <a:rPr lang="sv-SE" dirty="0"/>
              <a:t>Maria Terning</a:t>
            </a:r>
          </a:p>
        </p:txBody>
      </p:sp>
      <p:sp>
        <p:nvSpPr>
          <p:cNvPr id="9" name="Platshållare för bildnummer 8"/>
          <p:cNvSpPr>
            <a:spLocks noGrp="1"/>
          </p:cNvSpPr>
          <p:nvPr>
            <p:ph type="sldNum" sz="quarter" idx="12"/>
          </p:nvPr>
        </p:nvSpPr>
        <p:spPr/>
        <p:txBody>
          <a:bodyPr/>
          <a:lstStyle/>
          <a:p>
            <a:fld id="{80A4C9D9-979F-D94A-9054-C3B7EAD37AEB}" type="slidenum">
              <a:rPr lang="sv-SE" smtClean="0"/>
              <a:pPr/>
              <a:t>21</a:t>
            </a:fld>
            <a:endParaRPr lang="sv-SE" dirty="0"/>
          </a:p>
        </p:txBody>
      </p:sp>
    </p:spTree>
    <p:extLst>
      <p:ext uri="{BB962C8B-B14F-4D97-AF65-F5344CB8AC3E}">
        <p14:creationId xmlns:p14="http://schemas.microsoft.com/office/powerpoint/2010/main" val="35142273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913435" y="646434"/>
            <a:ext cx="10316784" cy="599739"/>
          </a:xfrm>
        </p:spPr>
        <p:txBody>
          <a:bodyPr>
            <a:normAutofit fontScale="90000"/>
          </a:bodyPr>
          <a:lstStyle/>
          <a:p>
            <a:r>
              <a:rPr lang="sv-SE" b="1" dirty="0"/>
              <a:t>Examination</a:t>
            </a:r>
          </a:p>
        </p:txBody>
      </p:sp>
      <p:sp>
        <p:nvSpPr>
          <p:cNvPr id="8" name="Platshållare för innehåll 7"/>
          <p:cNvSpPr>
            <a:spLocks noGrp="1"/>
          </p:cNvSpPr>
          <p:nvPr>
            <p:ph type="body" sz="quarter" idx="13"/>
          </p:nvPr>
        </p:nvSpPr>
        <p:spPr>
          <a:xfrm>
            <a:off x="913437" y="1383738"/>
            <a:ext cx="10316783" cy="4512907"/>
          </a:xfrm>
          <a:prstGeom prst="rect">
            <a:avLst/>
          </a:prstGeom>
        </p:spPr>
        <p:txBody>
          <a:bodyPr/>
          <a:lstStyle/>
          <a:p>
            <a:pPr marL="0" indent="0">
              <a:buNone/>
            </a:pPr>
            <a:r>
              <a:rPr lang="sv-SE" dirty="0"/>
              <a:t>Examination av kursen sker i form av en hemtentamen. Syftet med examinationen är flerfaldigt. Ett syfte är naturligtvis att kvalitetssäkra utbildningen genom att kontrollera att studenternas kunskaper motsvarar utbildningens målsättning. Detta är ett syfte som svarar mot samhällets krav på välutbildade lärare i den svenska skolan. Men det finns andra syften som har sin utgångspunkt i den enskilda studentens utveckling och möjligheter under studierna. För att uppnå dessa syften arrangeras i denna kurs en examination som medger möjligheter att ta tillvara den återkoppling som man får av lärare under kursens gång.   </a:t>
            </a:r>
          </a:p>
          <a:p>
            <a:pPr marL="0" indent="0">
              <a:buNone/>
            </a:pPr>
            <a:endParaRPr lang="sv-SE" dirty="0"/>
          </a:p>
        </p:txBody>
      </p:sp>
      <p:sp>
        <p:nvSpPr>
          <p:cNvPr id="5" name="Platshållare för datum 4"/>
          <p:cNvSpPr>
            <a:spLocks noGrp="1"/>
          </p:cNvSpPr>
          <p:nvPr>
            <p:ph type="dt" sz="half" idx="10"/>
          </p:nvPr>
        </p:nvSpPr>
        <p:spPr/>
        <p:txBody>
          <a:bodyPr/>
          <a:lstStyle/>
          <a:p>
            <a:fld id="{B27115BA-7226-3F4D-9530-485950C77A08}" type="datetime1">
              <a:rPr lang="sv-SE" smtClean="0"/>
              <a:t>2019-01-22</a:t>
            </a:fld>
            <a:endParaRPr lang="sv-SE" dirty="0"/>
          </a:p>
        </p:txBody>
      </p:sp>
      <p:sp>
        <p:nvSpPr>
          <p:cNvPr id="7" name="Platshållare för sidfot 6"/>
          <p:cNvSpPr>
            <a:spLocks noGrp="1"/>
          </p:cNvSpPr>
          <p:nvPr>
            <p:ph type="ftr" sz="quarter" idx="11"/>
          </p:nvPr>
        </p:nvSpPr>
        <p:spPr/>
        <p:txBody>
          <a:bodyPr/>
          <a:lstStyle/>
          <a:p>
            <a:r>
              <a:rPr lang="sv-SE" dirty="0"/>
              <a:t>Maria Terning</a:t>
            </a:r>
          </a:p>
        </p:txBody>
      </p:sp>
      <p:sp>
        <p:nvSpPr>
          <p:cNvPr id="9" name="Platshållare för bildnummer 8"/>
          <p:cNvSpPr>
            <a:spLocks noGrp="1"/>
          </p:cNvSpPr>
          <p:nvPr>
            <p:ph type="sldNum" sz="quarter" idx="12"/>
          </p:nvPr>
        </p:nvSpPr>
        <p:spPr/>
        <p:txBody>
          <a:bodyPr/>
          <a:lstStyle/>
          <a:p>
            <a:fld id="{80A4C9D9-979F-D94A-9054-C3B7EAD37AEB}" type="slidenum">
              <a:rPr lang="sv-SE" smtClean="0"/>
              <a:pPr/>
              <a:t>22</a:t>
            </a:fld>
            <a:endParaRPr lang="sv-SE" dirty="0"/>
          </a:p>
        </p:txBody>
      </p:sp>
    </p:spTree>
    <p:extLst>
      <p:ext uri="{BB962C8B-B14F-4D97-AF65-F5344CB8AC3E}">
        <p14:creationId xmlns:p14="http://schemas.microsoft.com/office/powerpoint/2010/main" val="2284821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913435" y="646434"/>
            <a:ext cx="10316784" cy="599739"/>
          </a:xfrm>
        </p:spPr>
        <p:txBody>
          <a:bodyPr>
            <a:normAutofit fontScale="90000"/>
          </a:bodyPr>
          <a:lstStyle/>
          <a:p>
            <a:r>
              <a:rPr lang="sv-SE" b="1" dirty="0"/>
              <a:t>Hemtentamen (STN3)</a:t>
            </a:r>
          </a:p>
        </p:txBody>
      </p:sp>
      <p:sp>
        <p:nvSpPr>
          <p:cNvPr id="8" name="Platshållare för innehåll 7"/>
          <p:cNvSpPr>
            <a:spLocks noGrp="1"/>
          </p:cNvSpPr>
          <p:nvPr>
            <p:ph type="body" sz="quarter" idx="13"/>
          </p:nvPr>
        </p:nvSpPr>
        <p:spPr>
          <a:xfrm>
            <a:off x="913437" y="1383738"/>
            <a:ext cx="10316783" cy="4512907"/>
          </a:xfrm>
          <a:prstGeom prst="rect">
            <a:avLst/>
          </a:prstGeom>
        </p:spPr>
        <p:txBody>
          <a:bodyPr/>
          <a:lstStyle/>
          <a:p>
            <a:pPr marL="0" indent="0">
              <a:buNone/>
            </a:pPr>
            <a:r>
              <a:rPr lang="sv-SE" dirty="0"/>
              <a:t>STN3: Skriftlig tentamen: hemtentamen, 6.5 </a:t>
            </a:r>
            <a:r>
              <a:rPr lang="sv-SE" dirty="0" err="1"/>
              <a:t>hp</a:t>
            </a:r>
            <a:r>
              <a:rPr lang="sv-SE" dirty="0"/>
              <a:t> U-VG (KU1, 2, 3a, 3b)</a:t>
            </a:r>
          </a:p>
          <a:p>
            <a:pPr marL="0" indent="0">
              <a:buNone/>
            </a:pPr>
            <a:r>
              <a:rPr lang="sv-SE" dirty="0"/>
              <a:t>Kursens examineras med individuell hemtentamen, då i form av kursuppgifterna, vilka lämnas in senast söndagen den 31 mars 2019 kl. 23.59. Du laddar upp uppgifterna i Lisam. </a:t>
            </a:r>
            <a:br>
              <a:rPr lang="sv-SE" dirty="0"/>
            </a:br>
            <a:br>
              <a:rPr lang="sv-SE" dirty="0"/>
            </a:br>
            <a:r>
              <a:rPr lang="sv-SE" dirty="0"/>
              <a:t>Om du lämnat in kursuppgifterna vid de datum som uppges för respektive uppgift så har du också fått återkoppling på dessa och vet således om du är godkänd/väl godkänd på dessa. Då behöver du </a:t>
            </a:r>
            <a:r>
              <a:rPr lang="sv-SE" i="1" dirty="0"/>
              <a:t>inte</a:t>
            </a:r>
            <a:r>
              <a:rPr lang="sv-SE" dirty="0"/>
              <a:t> lämna in redan godkända uppgifter igen den 31/3. Har du däremot inte lämnat in kursuppgifterna inom utsatt tid, eller inte uppnått en godkäntnivå på tidigare inskickade, så skickar du alltså in dessa den 31/3. </a:t>
            </a:r>
          </a:p>
          <a:p>
            <a:pPr marL="0" indent="0">
              <a:buNone/>
            </a:pPr>
            <a:endParaRPr lang="sv-SE" dirty="0"/>
          </a:p>
        </p:txBody>
      </p:sp>
      <p:sp>
        <p:nvSpPr>
          <p:cNvPr id="5" name="Platshållare för datum 4"/>
          <p:cNvSpPr>
            <a:spLocks noGrp="1"/>
          </p:cNvSpPr>
          <p:nvPr>
            <p:ph type="dt" sz="half" idx="10"/>
          </p:nvPr>
        </p:nvSpPr>
        <p:spPr/>
        <p:txBody>
          <a:bodyPr/>
          <a:lstStyle/>
          <a:p>
            <a:fld id="{B27115BA-7226-3F4D-9530-485950C77A08}" type="datetime1">
              <a:rPr lang="sv-SE" smtClean="0"/>
              <a:t>2019-01-22</a:t>
            </a:fld>
            <a:endParaRPr lang="sv-SE" dirty="0"/>
          </a:p>
        </p:txBody>
      </p:sp>
      <p:sp>
        <p:nvSpPr>
          <p:cNvPr id="7" name="Platshållare för sidfot 6"/>
          <p:cNvSpPr>
            <a:spLocks noGrp="1"/>
          </p:cNvSpPr>
          <p:nvPr>
            <p:ph type="ftr" sz="quarter" idx="11"/>
          </p:nvPr>
        </p:nvSpPr>
        <p:spPr/>
        <p:txBody>
          <a:bodyPr/>
          <a:lstStyle/>
          <a:p>
            <a:r>
              <a:rPr lang="sv-SE" dirty="0"/>
              <a:t>Maria Terning</a:t>
            </a:r>
          </a:p>
        </p:txBody>
      </p:sp>
      <p:sp>
        <p:nvSpPr>
          <p:cNvPr id="9" name="Platshållare för bildnummer 8"/>
          <p:cNvSpPr>
            <a:spLocks noGrp="1"/>
          </p:cNvSpPr>
          <p:nvPr>
            <p:ph type="sldNum" sz="quarter" idx="12"/>
          </p:nvPr>
        </p:nvSpPr>
        <p:spPr/>
        <p:txBody>
          <a:bodyPr/>
          <a:lstStyle/>
          <a:p>
            <a:fld id="{80A4C9D9-979F-D94A-9054-C3B7EAD37AEB}" type="slidenum">
              <a:rPr lang="sv-SE" smtClean="0"/>
              <a:pPr/>
              <a:t>23</a:t>
            </a:fld>
            <a:endParaRPr lang="sv-SE" dirty="0"/>
          </a:p>
        </p:txBody>
      </p:sp>
    </p:spTree>
    <p:extLst>
      <p:ext uri="{BB962C8B-B14F-4D97-AF65-F5344CB8AC3E}">
        <p14:creationId xmlns:p14="http://schemas.microsoft.com/office/powerpoint/2010/main" val="6175135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913435" y="646434"/>
            <a:ext cx="10316784" cy="599739"/>
          </a:xfrm>
        </p:spPr>
        <p:txBody>
          <a:bodyPr>
            <a:normAutofit fontScale="90000"/>
          </a:bodyPr>
          <a:lstStyle/>
          <a:p>
            <a:r>
              <a:rPr lang="sv-SE" b="1" dirty="0"/>
              <a:t>Hemtentamen</a:t>
            </a:r>
          </a:p>
        </p:txBody>
      </p:sp>
      <p:sp>
        <p:nvSpPr>
          <p:cNvPr id="8" name="Platshållare för innehåll 7"/>
          <p:cNvSpPr>
            <a:spLocks noGrp="1"/>
          </p:cNvSpPr>
          <p:nvPr>
            <p:ph type="body" sz="quarter" idx="13"/>
          </p:nvPr>
        </p:nvSpPr>
        <p:spPr>
          <a:xfrm>
            <a:off x="913437" y="1383738"/>
            <a:ext cx="10316783" cy="4512907"/>
          </a:xfrm>
          <a:prstGeom prst="rect">
            <a:avLst/>
          </a:prstGeom>
        </p:spPr>
        <p:txBody>
          <a:bodyPr/>
          <a:lstStyle/>
          <a:p>
            <a:pPr marL="0" indent="0">
              <a:buNone/>
            </a:pPr>
            <a:r>
              <a:rPr lang="sv-SE" sz="2000" dirty="0"/>
              <a:t>Tentamen är individuell, det betyder att inget samarbete får förekomma.  </a:t>
            </a:r>
          </a:p>
          <a:p>
            <a:pPr marL="0" indent="0">
              <a:buNone/>
            </a:pPr>
            <a:r>
              <a:rPr lang="sv-SE" sz="2000" dirty="0"/>
              <a:t>Tillåtna hjälpmedel: kurslitteratur, föreläsningar, seminariediskussioner samt Lisam-material. </a:t>
            </a:r>
          </a:p>
          <a:p>
            <a:pPr marL="0" indent="0">
              <a:buNone/>
            </a:pPr>
            <a:r>
              <a:rPr lang="sv-SE" sz="2000" dirty="0"/>
              <a:t>Examinationen är ett tillfälle då du visar vad du lärt dig under kursen, så tänk på att visa både bredd och djup i litteraturstudier och resonemang. </a:t>
            </a:r>
          </a:p>
          <a:p>
            <a:r>
              <a:rPr lang="sv-SE" sz="2000" dirty="0"/>
              <a:t>Det ges 2 omtentamenstillfällen på kursen: </a:t>
            </a:r>
          </a:p>
          <a:p>
            <a:pPr lvl="0"/>
            <a:r>
              <a:rPr lang="sv-SE" sz="2000" dirty="0"/>
              <a:t>Omtentamenstillfälle 1: söndagen den 28 april 2019</a:t>
            </a:r>
          </a:p>
          <a:p>
            <a:pPr lvl="0"/>
            <a:r>
              <a:rPr lang="sv-SE" sz="2000" dirty="0"/>
              <a:t>Omtentamenstillfälle 2: söndagen den 26 maj 2019</a:t>
            </a:r>
          </a:p>
          <a:p>
            <a:pPr marL="0" indent="0">
              <a:buNone/>
            </a:pPr>
            <a:r>
              <a:rPr lang="sv-SE" sz="2000" dirty="0"/>
              <a:t>Efter dessa två omtentamenstillfällen tenteras kursen vid ordinarie tentamenstillfällen nästa gång kursen ges vilket preliminärt är höstterminen 2019. Då är det den kursens litteratur och kursuppgifter som examineras.</a:t>
            </a:r>
            <a:endParaRPr lang="sv-SE" dirty="0"/>
          </a:p>
          <a:p>
            <a:pPr marL="0" indent="0">
              <a:buNone/>
            </a:pPr>
            <a:endParaRPr lang="sv-SE" dirty="0"/>
          </a:p>
        </p:txBody>
      </p:sp>
      <p:sp>
        <p:nvSpPr>
          <p:cNvPr id="5" name="Platshållare för datum 4"/>
          <p:cNvSpPr>
            <a:spLocks noGrp="1"/>
          </p:cNvSpPr>
          <p:nvPr>
            <p:ph type="dt" sz="half" idx="10"/>
          </p:nvPr>
        </p:nvSpPr>
        <p:spPr/>
        <p:txBody>
          <a:bodyPr/>
          <a:lstStyle/>
          <a:p>
            <a:fld id="{B27115BA-7226-3F4D-9530-485950C77A08}" type="datetime1">
              <a:rPr lang="sv-SE" smtClean="0"/>
              <a:t>2019-01-22</a:t>
            </a:fld>
            <a:endParaRPr lang="sv-SE" dirty="0"/>
          </a:p>
        </p:txBody>
      </p:sp>
      <p:sp>
        <p:nvSpPr>
          <p:cNvPr id="7" name="Platshållare för sidfot 6"/>
          <p:cNvSpPr>
            <a:spLocks noGrp="1"/>
          </p:cNvSpPr>
          <p:nvPr>
            <p:ph type="ftr" sz="quarter" idx="11"/>
          </p:nvPr>
        </p:nvSpPr>
        <p:spPr/>
        <p:txBody>
          <a:bodyPr/>
          <a:lstStyle/>
          <a:p>
            <a:r>
              <a:rPr lang="sv-SE" dirty="0"/>
              <a:t>Maria Terning</a:t>
            </a:r>
          </a:p>
        </p:txBody>
      </p:sp>
      <p:sp>
        <p:nvSpPr>
          <p:cNvPr id="9" name="Platshållare för bildnummer 8"/>
          <p:cNvSpPr>
            <a:spLocks noGrp="1"/>
          </p:cNvSpPr>
          <p:nvPr>
            <p:ph type="sldNum" sz="quarter" idx="12"/>
          </p:nvPr>
        </p:nvSpPr>
        <p:spPr/>
        <p:txBody>
          <a:bodyPr/>
          <a:lstStyle/>
          <a:p>
            <a:fld id="{80A4C9D9-979F-D94A-9054-C3B7EAD37AEB}" type="slidenum">
              <a:rPr lang="sv-SE" smtClean="0"/>
              <a:pPr/>
              <a:t>24</a:t>
            </a:fld>
            <a:endParaRPr lang="sv-SE" dirty="0"/>
          </a:p>
        </p:txBody>
      </p:sp>
    </p:spTree>
    <p:extLst>
      <p:ext uri="{BB962C8B-B14F-4D97-AF65-F5344CB8AC3E}">
        <p14:creationId xmlns:p14="http://schemas.microsoft.com/office/powerpoint/2010/main" val="2402360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913435" y="646434"/>
            <a:ext cx="10316784" cy="599739"/>
          </a:xfrm>
        </p:spPr>
        <p:txBody>
          <a:bodyPr>
            <a:normAutofit fontScale="90000"/>
          </a:bodyPr>
          <a:lstStyle/>
          <a:p>
            <a:r>
              <a:rPr lang="sv-SE" b="1" dirty="0"/>
              <a:t>Bedömning</a:t>
            </a:r>
          </a:p>
        </p:txBody>
      </p:sp>
      <p:sp>
        <p:nvSpPr>
          <p:cNvPr id="8" name="Platshållare för innehåll 7"/>
          <p:cNvSpPr>
            <a:spLocks noGrp="1"/>
          </p:cNvSpPr>
          <p:nvPr>
            <p:ph type="body" sz="quarter" idx="13"/>
          </p:nvPr>
        </p:nvSpPr>
        <p:spPr>
          <a:xfrm>
            <a:off x="913437" y="1383738"/>
            <a:ext cx="10316783" cy="4512907"/>
          </a:xfrm>
          <a:prstGeom prst="rect">
            <a:avLst/>
          </a:prstGeom>
        </p:spPr>
        <p:txBody>
          <a:bodyPr/>
          <a:lstStyle/>
          <a:p>
            <a:r>
              <a:rPr lang="sv-SE" dirty="0"/>
              <a:t>Betygen Väl Godkänd, Godkänd och Underkänd används.</a:t>
            </a:r>
            <a:br>
              <a:rPr lang="sv-SE" dirty="0"/>
            </a:br>
            <a:endParaRPr lang="sv-SE" dirty="0"/>
          </a:p>
          <a:p>
            <a:r>
              <a:rPr lang="sv-SE" b="1" dirty="0"/>
              <a:t>Krav på språk och formalia i examinationsuppgiften</a:t>
            </a:r>
            <a:r>
              <a:rPr lang="sv-SE" dirty="0"/>
              <a:t>: Språket följer svenska skrivregler. </a:t>
            </a:r>
            <a:br>
              <a:rPr lang="sv-SE" dirty="0"/>
            </a:br>
            <a:endParaRPr lang="sv-SE" dirty="0"/>
          </a:p>
          <a:p>
            <a:r>
              <a:rPr lang="sv-SE" dirty="0"/>
              <a:t>Referenshantering är i huvudsak korrekt enligt ett vedertaget referenssystem (APA, Harvard, Oxford). Litteraturlistan är i stort sett utan anmärkning. </a:t>
            </a:r>
          </a:p>
          <a:p>
            <a:pPr marL="0" indent="0">
              <a:buNone/>
            </a:pPr>
            <a:endParaRPr lang="sv-SE" dirty="0"/>
          </a:p>
        </p:txBody>
      </p:sp>
      <p:sp>
        <p:nvSpPr>
          <p:cNvPr id="5" name="Platshållare för datum 4"/>
          <p:cNvSpPr>
            <a:spLocks noGrp="1"/>
          </p:cNvSpPr>
          <p:nvPr>
            <p:ph type="dt" sz="half" idx="10"/>
          </p:nvPr>
        </p:nvSpPr>
        <p:spPr/>
        <p:txBody>
          <a:bodyPr/>
          <a:lstStyle/>
          <a:p>
            <a:fld id="{B27115BA-7226-3F4D-9530-485950C77A08}" type="datetime1">
              <a:rPr lang="sv-SE" smtClean="0"/>
              <a:t>2019-01-22</a:t>
            </a:fld>
            <a:endParaRPr lang="sv-SE" dirty="0"/>
          </a:p>
        </p:txBody>
      </p:sp>
      <p:sp>
        <p:nvSpPr>
          <p:cNvPr id="7" name="Platshållare för sidfot 6"/>
          <p:cNvSpPr>
            <a:spLocks noGrp="1"/>
          </p:cNvSpPr>
          <p:nvPr>
            <p:ph type="ftr" sz="quarter" idx="11"/>
          </p:nvPr>
        </p:nvSpPr>
        <p:spPr/>
        <p:txBody>
          <a:bodyPr/>
          <a:lstStyle/>
          <a:p>
            <a:r>
              <a:rPr lang="sv-SE" dirty="0"/>
              <a:t>Maria Terning</a:t>
            </a:r>
          </a:p>
        </p:txBody>
      </p:sp>
      <p:sp>
        <p:nvSpPr>
          <p:cNvPr id="9" name="Platshållare för bildnummer 8"/>
          <p:cNvSpPr>
            <a:spLocks noGrp="1"/>
          </p:cNvSpPr>
          <p:nvPr>
            <p:ph type="sldNum" sz="quarter" idx="12"/>
          </p:nvPr>
        </p:nvSpPr>
        <p:spPr/>
        <p:txBody>
          <a:bodyPr/>
          <a:lstStyle/>
          <a:p>
            <a:fld id="{80A4C9D9-979F-D94A-9054-C3B7EAD37AEB}" type="slidenum">
              <a:rPr lang="sv-SE" smtClean="0"/>
              <a:pPr/>
              <a:t>25</a:t>
            </a:fld>
            <a:endParaRPr lang="sv-SE" dirty="0"/>
          </a:p>
        </p:txBody>
      </p:sp>
    </p:spTree>
    <p:extLst>
      <p:ext uri="{BB962C8B-B14F-4D97-AF65-F5344CB8AC3E}">
        <p14:creationId xmlns:p14="http://schemas.microsoft.com/office/powerpoint/2010/main" val="23108330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913435" y="646434"/>
            <a:ext cx="10316784" cy="599739"/>
          </a:xfrm>
        </p:spPr>
        <p:txBody>
          <a:bodyPr>
            <a:normAutofit fontScale="90000"/>
          </a:bodyPr>
          <a:lstStyle/>
          <a:p>
            <a:r>
              <a:rPr lang="sv-SE" b="1" dirty="0"/>
              <a:t>Bedömningskriterier för examinationsuppgiften</a:t>
            </a:r>
          </a:p>
        </p:txBody>
      </p:sp>
      <p:sp>
        <p:nvSpPr>
          <p:cNvPr id="8" name="Platshållare för innehåll 7"/>
          <p:cNvSpPr>
            <a:spLocks noGrp="1"/>
          </p:cNvSpPr>
          <p:nvPr>
            <p:ph type="body" sz="quarter" idx="13"/>
          </p:nvPr>
        </p:nvSpPr>
        <p:spPr>
          <a:xfrm>
            <a:off x="913437" y="1383738"/>
            <a:ext cx="10316783" cy="4512907"/>
          </a:xfrm>
          <a:prstGeom prst="rect">
            <a:avLst/>
          </a:prstGeom>
        </p:spPr>
        <p:txBody>
          <a:bodyPr/>
          <a:lstStyle/>
          <a:p>
            <a:r>
              <a:rPr lang="sv-SE" sz="2000" b="1" dirty="0"/>
              <a:t>Godkänd</a:t>
            </a:r>
            <a:r>
              <a:rPr lang="sv-SE" sz="2000" dirty="0"/>
              <a:t> </a:t>
            </a:r>
          </a:p>
          <a:p>
            <a:r>
              <a:rPr lang="sv-SE" sz="2000" dirty="0"/>
              <a:t>För att studenten skall erhålla betyget </a:t>
            </a:r>
            <a:r>
              <a:rPr lang="sv-SE" sz="2000" i="1" dirty="0"/>
              <a:t>Godkänd (G) </a:t>
            </a:r>
            <a:r>
              <a:rPr lang="sv-SE" sz="2000" dirty="0"/>
              <a:t>på kursen skall följande krav uppfyllas:</a:t>
            </a:r>
          </a:p>
          <a:p>
            <a:pPr lvl="0"/>
            <a:r>
              <a:rPr lang="sv-SE" sz="2000" dirty="0"/>
              <a:t>Tentamen skall, i relation till kursmålen och uppgiften, ha ett relevant innehåll och en tydlig struktur</a:t>
            </a:r>
          </a:p>
          <a:p>
            <a:pPr lvl="0"/>
            <a:r>
              <a:rPr lang="sv-SE" sz="2000" dirty="0"/>
              <a:t>Texten visar på förtrogenhet med det presenterade området</a:t>
            </a:r>
          </a:p>
          <a:p>
            <a:pPr lvl="0"/>
            <a:r>
              <a:rPr lang="sv-SE" sz="2000" dirty="0"/>
              <a:t>Begrepp, modeller och teorier används på ett adekvat sätt</a:t>
            </a:r>
          </a:p>
          <a:p>
            <a:pPr lvl="0"/>
            <a:r>
              <a:rPr lang="sv-SE" sz="2000" dirty="0"/>
              <a:t>Möjliga samband och orsaksrelationer mellan företeelser/händelser/skeenden beskrivs</a:t>
            </a:r>
          </a:p>
          <a:p>
            <a:pPr lvl="0"/>
            <a:r>
              <a:rPr lang="sv-SE" sz="2000" dirty="0"/>
              <a:t>Problematiseringar och analyser görs med koppling till kursens innehåll</a:t>
            </a:r>
          </a:p>
          <a:p>
            <a:pPr lvl="0"/>
            <a:r>
              <a:rPr lang="sv-SE" sz="2000" dirty="0"/>
              <a:t>Slutsatser dras om hur vunna erfarenheter kan omsättas i framtida yrkesutövning</a:t>
            </a:r>
          </a:p>
          <a:p>
            <a:r>
              <a:rPr lang="sv-SE" sz="2000" dirty="0"/>
              <a:t>Sidhänvisningar och referenser finns </a:t>
            </a:r>
          </a:p>
        </p:txBody>
      </p:sp>
      <p:sp>
        <p:nvSpPr>
          <p:cNvPr id="5" name="Platshållare för datum 4"/>
          <p:cNvSpPr>
            <a:spLocks noGrp="1"/>
          </p:cNvSpPr>
          <p:nvPr>
            <p:ph type="dt" sz="half" idx="10"/>
          </p:nvPr>
        </p:nvSpPr>
        <p:spPr/>
        <p:txBody>
          <a:bodyPr/>
          <a:lstStyle/>
          <a:p>
            <a:fld id="{B27115BA-7226-3F4D-9530-485950C77A08}" type="datetime1">
              <a:rPr lang="sv-SE" smtClean="0"/>
              <a:t>2019-01-22</a:t>
            </a:fld>
            <a:endParaRPr lang="sv-SE" dirty="0"/>
          </a:p>
        </p:txBody>
      </p:sp>
      <p:sp>
        <p:nvSpPr>
          <p:cNvPr id="7" name="Platshållare för sidfot 6"/>
          <p:cNvSpPr>
            <a:spLocks noGrp="1"/>
          </p:cNvSpPr>
          <p:nvPr>
            <p:ph type="ftr" sz="quarter" idx="11"/>
          </p:nvPr>
        </p:nvSpPr>
        <p:spPr/>
        <p:txBody>
          <a:bodyPr/>
          <a:lstStyle/>
          <a:p>
            <a:r>
              <a:rPr lang="sv-SE" dirty="0"/>
              <a:t>Maria Terning</a:t>
            </a:r>
          </a:p>
        </p:txBody>
      </p:sp>
      <p:sp>
        <p:nvSpPr>
          <p:cNvPr id="9" name="Platshållare för bildnummer 8"/>
          <p:cNvSpPr>
            <a:spLocks noGrp="1"/>
          </p:cNvSpPr>
          <p:nvPr>
            <p:ph type="sldNum" sz="quarter" idx="12"/>
          </p:nvPr>
        </p:nvSpPr>
        <p:spPr/>
        <p:txBody>
          <a:bodyPr/>
          <a:lstStyle/>
          <a:p>
            <a:fld id="{80A4C9D9-979F-D94A-9054-C3B7EAD37AEB}" type="slidenum">
              <a:rPr lang="sv-SE" smtClean="0"/>
              <a:pPr/>
              <a:t>26</a:t>
            </a:fld>
            <a:endParaRPr lang="sv-SE" dirty="0"/>
          </a:p>
        </p:txBody>
      </p:sp>
    </p:spTree>
    <p:extLst>
      <p:ext uri="{BB962C8B-B14F-4D97-AF65-F5344CB8AC3E}">
        <p14:creationId xmlns:p14="http://schemas.microsoft.com/office/powerpoint/2010/main" val="11081482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913435" y="646434"/>
            <a:ext cx="10316784" cy="599739"/>
          </a:xfrm>
        </p:spPr>
        <p:txBody>
          <a:bodyPr>
            <a:normAutofit fontScale="90000"/>
          </a:bodyPr>
          <a:lstStyle/>
          <a:p>
            <a:r>
              <a:rPr lang="sv-SE" b="1" dirty="0"/>
              <a:t>Bedömningskriterier för examinationsuppgiften</a:t>
            </a:r>
          </a:p>
        </p:txBody>
      </p:sp>
      <p:sp>
        <p:nvSpPr>
          <p:cNvPr id="8" name="Platshållare för innehåll 7"/>
          <p:cNvSpPr>
            <a:spLocks noGrp="1"/>
          </p:cNvSpPr>
          <p:nvPr>
            <p:ph type="body" sz="quarter" idx="13"/>
          </p:nvPr>
        </p:nvSpPr>
        <p:spPr>
          <a:xfrm>
            <a:off x="913437" y="1383738"/>
            <a:ext cx="10316783" cy="4512907"/>
          </a:xfrm>
          <a:prstGeom prst="rect">
            <a:avLst/>
          </a:prstGeom>
        </p:spPr>
        <p:txBody>
          <a:bodyPr/>
          <a:lstStyle/>
          <a:p>
            <a:r>
              <a:rPr lang="sv-SE" sz="2000" b="1" dirty="0"/>
              <a:t>Väl godkänd</a:t>
            </a:r>
            <a:r>
              <a:rPr lang="sv-SE" sz="2000" dirty="0"/>
              <a:t> </a:t>
            </a:r>
          </a:p>
          <a:p>
            <a:r>
              <a:rPr lang="sv-SE" sz="2000" dirty="0"/>
              <a:t>För att studenten skall erhålla betyget </a:t>
            </a:r>
            <a:r>
              <a:rPr lang="sv-SE" sz="2000" i="1" dirty="0"/>
              <a:t>Väl godkänd (VG) </a:t>
            </a:r>
            <a:r>
              <a:rPr lang="sv-SE" sz="2000" dirty="0"/>
              <a:t>på kursen skall han/hon ha uppnått kraven för betyget godkänd. Därutöver skall studenten leva upp till följande krav:</a:t>
            </a:r>
          </a:p>
          <a:p>
            <a:pPr lvl="0"/>
            <a:r>
              <a:rPr lang="sv-SE" sz="2000" dirty="0"/>
              <a:t>Studenten skall visa förmågan att använda kursens teoretiska kunskap som verktyg i själv­ständiga resonemang</a:t>
            </a:r>
          </a:p>
          <a:p>
            <a:pPr lvl="0"/>
            <a:r>
              <a:rPr lang="sv-SE" sz="2000" dirty="0"/>
              <a:t>Innehållet i texten såsom utgångspunkter och teoretiska antaganden redovisas, problematiseras och analyseras på ett väl underbyggt sätt </a:t>
            </a:r>
          </a:p>
          <a:p>
            <a:pPr lvl="0"/>
            <a:r>
              <a:rPr lang="sv-SE" sz="2000" dirty="0"/>
              <a:t>Det finns en variation i användning av kurslitteratur och samma fenomen belyses ur olika perspektiv</a:t>
            </a:r>
          </a:p>
          <a:p>
            <a:pPr lvl="0"/>
            <a:r>
              <a:rPr lang="sv-SE" sz="2000" dirty="0"/>
              <a:t>I diskussionen finns motiverade alternativa tolkningar och förhållningssätt</a:t>
            </a:r>
          </a:p>
          <a:p>
            <a:pPr lvl="0"/>
            <a:r>
              <a:rPr lang="sv-SE" sz="2000" dirty="0"/>
              <a:t>Sidhänvisningar och referenslista redovisade på vedertaget sätt och huvudsakligen utan felaktigheter</a:t>
            </a:r>
          </a:p>
          <a:p>
            <a:endParaRPr lang="sv-SE" sz="2000" dirty="0"/>
          </a:p>
        </p:txBody>
      </p:sp>
      <p:sp>
        <p:nvSpPr>
          <p:cNvPr id="5" name="Platshållare för datum 4"/>
          <p:cNvSpPr>
            <a:spLocks noGrp="1"/>
          </p:cNvSpPr>
          <p:nvPr>
            <p:ph type="dt" sz="half" idx="10"/>
          </p:nvPr>
        </p:nvSpPr>
        <p:spPr/>
        <p:txBody>
          <a:bodyPr/>
          <a:lstStyle/>
          <a:p>
            <a:fld id="{B27115BA-7226-3F4D-9530-485950C77A08}" type="datetime1">
              <a:rPr lang="sv-SE" smtClean="0"/>
              <a:t>2019-01-22</a:t>
            </a:fld>
            <a:endParaRPr lang="sv-SE" dirty="0"/>
          </a:p>
        </p:txBody>
      </p:sp>
      <p:sp>
        <p:nvSpPr>
          <p:cNvPr id="7" name="Platshållare för sidfot 6"/>
          <p:cNvSpPr>
            <a:spLocks noGrp="1"/>
          </p:cNvSpPr>
          <p:nvPr>
            <p:ph type="ftr" sz="quarter" idx="11"/>
          </p:nvPr>
        </p:nvSpPr>
        <p:spPr/>
        <p:txBody>
          <a:bodyPr/>
          <a:lstStyle/>
          <a:p>
            <a:r>
              <a:rPr lang="sv-SE" dirty="0"/>
              <a:t>Maria Terning</a:t>
            </a:r>
          </a:p>
        </p:txBody>
      </p:sp>
      <p:sp>
        <p:nvSpPr>
          <p:cNvPr id="9" name="Platshållare för bildnummer 8"/>
          <p:cNvSpPr>
            <a:spLocks noGrp="1"/>
          </p:cNvSpPr>
          <p:nvPr>
            <p:ph type="sldNum" sz="quarter" idx="12"/>
          </p:nvPr>
        </p:nvSpPr>
        <p:spPr/>
        <p:txBody>
          <a:bodyPr/>
          <a:lstStyle/>
          <a:p>
            <a:fld id="{80A4C9D9-979F-D94A-9054-C3B7EAD37AEB}" type="slidenum">
              <a:rPr lang="sv-SE" smtClean="0"/>
              <a:pPr/>
              <a:t>27</a:t>
            </a:fld>
            <a:endParaRPr lang="sv-SE" dirty="0"/>
          </a:p>
        </p:txBody>
      </p:sp>
    </p:spTree>
    <p:extLst>
      <p:ext uri="{BB962C8B-B14F-4D97-AF65-F5344CB8AC3E}">
        <p14:creationId xmlns:p14="http://schemas.microsoft.com/office/powerpoint/2010/main" val="10465502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913435" y="646434"/>
            <a:ext cx="10316784" cy="599739"/>
          </a:xfrm>
        </p:spPr>
        <p:txBody>
          <a:bodyPr>
            <a:normAutofit fontScale="90000"/>
          </a:bodyPr>
          <a:lstStyle/>
          <a:p>
            <a:r>
              <a:rPr lang="sv-SE" b="1" dirty="0"/>
              <a:t>Bedömningskriterier för examinationsuppgiften</a:t>
            </a:r>
          </a:p>
        </p:txBody>
      </p:sp>
      <p:sp>
        <p:nvSpPr>
          <p:cNvPr id="8" name="Platshållare för innehåll 7"/>
          <p:cNvSpPr>
            <a:spLocks noGrp="1"/>
          </p:cNvSpPr>
          <p:nvPr>
            <p:ph type="body" sz="quarter" idx="13"/>
          </p:nvPr>
        </p:nvSpPr>
        <p:spPr>
          <a:xfrm>
            <a:off x="913437" y="1383738"/>
            <a:ext cx="10316783" cy="4512907"/>
          </a:xfrm>
          <a:prstGeom prst="rect">
            <a:avLst/>
          </a:prstGeom>
        </p:spPr>
        <p:txBody>
          <a:bodyPr/>
          <a:lstStyle/>
          <a:p>
            <a:r>
              <a:rPr lang="sv-SE" sz="2000" b="1" dirty="0"/>
              <a:t>Underkänd</a:t>
            </a:r>
            <a:endParaRPr lang="sv-SE" sz="2000" dirty="0"/>
          </a:p>
          <a:p>
            <a:r>
              <a:rPr lang="sv-SE" sz="2000" dirty="0"/>
              <a:t>Att inte uppfylla kriterierna för godkänd innebär att man blir underkänd, men här särskiljs två kriterier som direkt och enskilt kan ligga till grund för att den studerande ges betyget </a:t>
            </a:r>
            <a:r>
              <a:rPr lang="sv-SE" sz="2000" i="1" dirty="0"/>
              <a:t>Underkänd (U) </a:t>
            </a:r>
            <a:r>
              <a:rPr lang="sv-SE" sz="2000" dirty="0"/>
              <a:t>på kursen. </a:t>
            </a:r>
          </a:p>
          <a:p>
            <a:pPr lvl="1"/>
            <a:r>
              <a:rPr lang="sv-SE" sz="2000" dirty="0"/>
              <a:t> Tentamen kännetecknas av allmänt tyckande och brist på förankring i kurslitteraturen, eller innehåller rena, oreflekterade beskrivningar av innehållet i kurslitteraturen. </a:t>
            </a:r>
          </a:p>
          <a:p>
            <a:pPr lvl="1"/>
            <a:r>
              <a:rPr lang="sv-SE" sz="2000" dirty="0"/>
              <a:t> Den studerande inlämnar ett skriftligt arbete som, i enlighet med Linköpings universitets och Ämneslärarutbildningens policy, betraktas som fusk/plagiat:</a:t>
            </a:r>
            <a:br>
              <a:rPr lang="sv-SE" sz="2000" dirty="0"/>
            </a:br>
            <a:r>
              <a:rPr lang="sv-SE" sz="2000" dirty="0"/>
              <a:t>	1) som studenten inte har skrivit själv</a:t>
            </a:r>
            <a:br>
              <a:rPr lang="sv-SE" sz="2000" dirty="0"/>
            </a:br>
            <a:r>
              <a:rPr lang="sv-SE" sz="2000" dirty="0"/>
              <a:t>	- och som</a:t>
            </a:r>
            <a:br>
              <a:rPr lang="sv-SE" sz="2000" dirty="0"/>
            </a:br>
            <a:r>
              <a:rPr lang="sv-SE" sz="2000" dirty="0"/>
              <a:t>	2) saknar en ordentlig källhänvisning</a:t>
            </a:r>
          </a:p>
        </p:txBody>
      </p:sp>
      <p:sp>
        <p:nvSpPr>
          <p:cNvPr id="5" name="Platshållare för datum 4"/>
          <p:cNvSpPr>
            <a:spLocks noGrp="1"/>
          </p:cNvSpPr>
          <p:nvPr>
            <p:ph type="dt" sz="half" idx="10"/>
          </p:nvPr>
        </p:nvSpPr>
        <p:spPr/>
        <p:txBody>
          <a:bodyPr/>
          <a:lstStyle/>
          <a:p>
            <a:fld id="{B27115BA-7226-3F4D-9530-485950C77A08}" type="datetime1">
              <a:rPr lang="sv-SE" smtClean="0"/>
              <a:t>2019-01-22</a:t>
            </a:fld>
            <a:endParaRPr lang="sv-SE" dirty="0"/>
          </a:p>
        </p:txBody>
      </p:sp>
      <p:sp>
        <p:nvSpPr>
          <p:cNvPr id="7" name="Platshållare för sidfot 6"/>
          <p:cNvSpPr>
            <a:spLocks noGrp="1"/>
          </p:cNvSpPr>
          <p:nvPr>
            <p:ph type="ftr" sz="quarter" idx="11"/>
          </p:nvPr>
        </p:nvSpPr>
        <p:spPr/>
        <p:txBody>
          <a:bodyPr/>
          <a:lstStyle/>
          <a:p>
            <a:r>
              <a:rPr lang="sv-SE" dirty="0"/>
              <a:t>Maria Terning</a:t>
            </a:r>
          </a:p>
        </p:txBody>
      </p:sp>
      <p:sp>
        <p:nvSpPr>
          <p:cNvPr id="9" name="Platshållare för bildnummer 8"/>
          <p:cNvSpPr>
            <a:spLocks noGrp="1"/>
          </p:cNvSpPr>
          <p:nvPr>
            <p:ph type="sldNum" sz="quarter" idx="12"/>
          </p:nvPr>
        </p:nvSpPr>
        <p:spPr/>
        <p:txBody>
          <a:bodyPr/>
          <a:lstStyle/>
          <a:p>
            <a:fld id="{80A4C9D9-979F-D94A-9054-C3B7EAD37AEB}" type="slidenum">
              <a:rPr lang="sv-SE" smtClean="0"/>
              <a:pPr/>
              <a:t>28</a:t>
            </a:fld>
            <a:endParaRPr lang="sv-SE" dirty="0"/>
          </a:p>
        </p:txBody>
      </p:sp>
    </p:spTree>
    <p:extLst>
      <p:ext uri="{BB962C8B-B14F-4D97-AF65-F5344CB8AC3E}">
        <p14:creationId xmlns:p14="http://schemas.microsoft.com/office/powerpoint/2010/main" val="33328650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FA43D6F2-E405-436D-8684-3D357D3F9533}"/>
              </a:ext>
            </a:extLst>
          </p:cNvPr>
          <p:cNvPicPr>
            <a:picLocks noChangeAspect="1"/>
          </p:cNvPicPr>
          <p:nvPr/>
        </p:nvPicPr>
        <p:blipFill>
          <a:blip r:embed="rId2"/>
          <a:stretch>
            <a:fillRect/>
          </a:stretch>
        </p:blipFill>
        <p:spPr>
          <a:xfrm>
            <a:off x="417250" y="188640"/>
            <a:ext cx="11301274" cy="6192688"/>
          </a:xfrm>
          <a:prstGeom prst="rect">
            <a:avLst/>
          </a:prstGeom>
        </p:spPr>
      </p:pic>
      <p:sp>
        <p:nvSpPr>
          <p:cNvPr id="3" name="Rektangel: rundade hörn 2">
            <a:extLst>
              <a:ext uri="{FF2B5EF4-FFF2-40B4-BE49-F238E27FC236}">
                <a16:creationId xmlns:a16="http://schemas.microsoft.com/office/drawing/2014/main" id="{84A77177-D01A-4E2C-92BF-1DD7D273541F}"/>
              </a:ext>
            </a:extLst>
          </p:cNvPr>
          <p:cNvSpPr/>
          <p:nvPr/>
        </p:nvSpPr>
        <p:spPr>
          <a:xfrm>
            <a:off x="417250" y="1429305"/>
            <a:ext cx="2192785" cy="3187083"/>
          </a:xfrm>
          <a:prstGeom prst="roundRect">
            <a:avLst/>
          </a:prstGeom>
          <a:solidFill>
            <a:srgbClr val="00B9E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sv-SE" dirty="0"/>
              <a:t>Gå ”No-plagiat-kursen”!</a:t>
            </a:r>
            <a:br>
              <a:rPr lang="sv-SE" dirty="0"/>
            </a:br>
            <a:r>
              <a:rPr lang="sv-SE" dirty="0">
                <a:solidFill>
                  <a:schemeClr val="tx2">
                    <a:lumMod val="50000"/>
                  </a:schemeClr>
                </a:solidFill>
                <a:hlinkClick r:id="rId3">
                  <a:extLst>
                    <a:ext uri="{A12FA001-AC4F-418D-AE19-62706E023703}">
                      <ahyp:hlinkClr xmlns:ahyp="http://schemas.microsoft.com/office/drawing/2018/hyperlinkcolor" val="tx"/>
                    </a:ext>
                  </a:extLst>
                </a:hlinkClick>
              </a:rPr>
              <a:t>http://www2.bibl.liu.se/quiz/</a:t>
            </a:r>
            <a:endParaRPr lang="sv-SE" dirty="0">
              <a:solidFill>
                <a:schemeClr val="tx2">
                  <a:lumMod val="50000"/>
                </a:schemeClr>
              </a:solidFill>
            </a:endParaRPr>
          </a:p>
          <a:p>
            <a:pPr algn="ctr"/>
            <a:endParaRPr lang="sv-SE" dirty="0"/>
          </a:p>
        </p:txBody>
      </p:sp>
    </p:spTree>
    <p:extLst>
      <p:ext uri="{BB962C8B-B14F-4D97-AF65-F5344CB8AC3E}">
        <p14:creationId xmlns:p14="http://schemas.microsoft.com/office/powerpoint/2010/main" val="3814386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a:xfrm>
            <a:off x="1552240" y="1351370"/>
            <a:ext cx="9565526" cy="1561763"/>
          </a:xfrm>
          <a:prstGeom prst="rect">
            <a:avLst/>
          </a:prstGeom>
        </p:spPr>
        <p:txBody>
          <a:bodyPr>
            <a:normAutofit/>
          </a:bodyPr>
          <a:lstStyle/>
          <a:p>
            <a:r>
              <a:rPr lang="sv-SE" b="1" dirty="0">
                <a:effectLst>
                  <a:outerShdw blurRad="38100" dist="38100" dir="2700000" algn="tl">
                    <a:srgbClr val="000000">
                      <a:alpha val="43137"/>
                    </a:srgbClr>
                  </a:outerShdw>
                </a:effectLst>
              </a:rPr>
              <a:t>Introduktion</a:t>
            </a:r>
            <a:endParaRPr lang="sv-SE" dirty="0"/>
          </a:p>
        </p:txBody>
      </p:sp>
      <p:sp>
        <p:nvSpPr>
          <p:cNvPr id="5" name="Underrubrik 4"/>
          <p:cNvSpPr>
            <a:spLocks noGrp="1"/>
          </p:cNvSpPr>
          <p:nvPr>
            <p:ph type="subTitle" idx="1"/>
          </p:nvPr>
        </p:nvSpPr>
        <p:spPr>
          <a:xfrm>
            <a:off x="1552239" y="3244906"/>
            <a:ext cx="9565527" cy="2589452"/>
          </a:xfrm>
          <a:prstGeom prst="rect">
            <a:avLst/>
          </a:prstGeom>
        </p:spPr>
        <p:txBody>
          <a:bodyPr>
            <a:normAutofit fontScale="40000" lnSpcReduction="20000"/>
          </a:bodyPr>
          <a:lstStyle/>
          <a:p>
            <a:r>
              <a:rPr lang="sv-SE" sz="3400" b="1" dirty="0"/>
              <a:t>Pedagogisk idé</a:t>
            </a:r>
            <a:br>
              <a:rPr lang="sv-SE" sz="3400" b="1" dirty="0"/>
            </a:br>
            <a:endParaRPr lang="sv-SE" sz="3400" b="1" dirty="0"/>
          </a:p>
          <a:p>
            <a:r>
              <a:rPr lang="sv-SE" sz="3400" b="1" dirty="0"/>
              <a:t>Kursens innehåll, mål och organisering</a:t>
            </a:r>
            <a:br>
              <a:rPr lang="sv-SE" sz="3400" b="1" dirty="0"/>
            </a:br>
            <a:endParaRPr lang="sv-SE" sz="3400" b="1" dirty="0"/>
          </a:p>
          <a:p>
            <a:r>
              <a:rPr lang="sv-SE" sz="3400" b="1" dirty="0"/>
              <a:t>Kursöversikt</a:t>
            </a:r>
            <a:br>
              <a:rPr lang="sv-SE" sz="3400" b="1" dirty="0"/>
            </a:br>
            <a:endParaRPr lang="sv-SE" sz="3400" b="1" dirty="0"/>
          </a:p>
          <a:p>
            <a:r>
              <a:rPr lang="sv-SE" sz="3400" b="1" dirty="0"/>
              <a:t>Schema Campusdagar</a:t>
            </a:r>
          </a:p>
          <a:p>
            <a:br>
              <a:rPr lang="sv-SE" sz="3400" b="1" dirty="0"/>
            </a:br>
            <a:r>
              <a:rPr lang="sv-SE" sz="3400" b="1" dirty="0"/>
              <a:t>Teman och litteratur</a:t>
            </a:r>
            <a:br>
              <a:rPr lang="sv-SE" sz="3400" b="1" dirty="0"/>
            </a:br>
            <a:endParaRPr lang="sv-SE" sz="3400" b="1" dirty="0"/>
          </a:p>
          <a:p>
            <a:r>
              <a:rPr lang="sv-SE" sz="3400" b="1" dirty="0"/>
              <a:t>Kursuppgifter och examination</a:t>
            </a:r>
            <a:br>
              <a:rPr lang="sv-SE" b="1" dirty="0"/>
            </a:br>
            <a:br>
              <a:rPr lang="sv-SE" b="1" dirty="0"/>
            </a:br>
            <a:endParaRPr lang="sv-SE" dirty="0"/>
          </a:p>
        </p:txBody>
      </p:sp>
      <p:sp>
        <p:nvSpPr>
          <p:cNvPr id="2" name="Höger klammerparentes 1">
            <a:extLst>
              <a:ext uri="{FF2B5EF4-FFF2-40B4-BE49-F238E27FC236}">
                <a16:creationId xmlns:a16="http://schemas.microsoft.com/office/drawing/2014/main" id="{A0BD955B-A4A4-4EE7-8EFA-296552EA005C}"/>
              </a:ext>
            </a:extLst>
          </p:cNvPr>
          <p:cNvSpPr/>
          <p:nvPr/>
        </p:nvSpPr>
        <p:spPr>
          <a:xfrm>
            <a:off x="6096000" y="3627120"/>
            <a:ext cx="895519" cy="2288158"/>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sp>
        <p:nvSpPr>
          <p:cNvPr id="3" name="Ellips 2">
            <a:extLst>
              <a:ext uri="{FF2B5EF4-FFF2-40B4-BE49-F238E27FC236}">
                <a16:creationId xmlns:a16="http://schemas.microsoft.com/office/drawing/2014/main" id="{B327F170-92B0-42E2-84C6-D309599606FB}"/>
              </a:ext>
            </a:extLst>
          </p:cNvPr>
          <p:cNvSpPr/>
          <p:nvPr/>
        </p:nvSpPr>
        <p:spPr>
          <a:xfrm>
            <a:off x="7420396" y="4116508"/>
            <a:ext cx="4031265" cy="1286634"/>
          </a:xfrm>
          <a:prstGeom prst="ellipse">
            <a:avLst/>
          </a:prstGeom>
          <a:solidFill>
            <a:srgbClr val="00B9E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sv-SE" sz="2400" dirty="0">
                <a:solidFill>
                  <a:schemeClr val="tx1"/>
                </a:solidFill>
              </a:rPr>
              <a:t>Studiehandledningen</a:t>
            </a:r>
          </a:p>
        </p:txBody>
      </p:sp>
    </p:spTree>
    <p:extLst>
      <p:ext uri="{BB962C8B-B14F-4D97-AF65-F5344CB8AC3E}">
        <p14:creationId xmlns:p14="http://schemas.microsoft.com/office/powerpoint/2010/main" val="4917054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913435" y="646434"/>
            <a:ext cx="10316784" cy="599739"/>
          </a:xfrm>
        </p:spPr>
        <p:txBody>
          <a:bodyPr>
            <a:normAutofit fontScale="90000"/>
          </a:bodyPr>
          <a:lstStyle/>
          <a:p>
            <a:r>
              <a:rPr lang="sv-SE" b="1" dirty="0"/>
              <a:t>Bedömningskriterier för examinationsuppgiften</a:t>
            </a:r>
          </a:p>
        </p:txBody>
      </p:sp>
      <p:sp>
        <p:nvSpPr>
          <p:cNvPr id="8" name="Platshållare för innehåll 7"/>
          <p:cNvSpPr>
            <a:spLocks noGrp="1"/>
          </p:cNvSpPr>
          <p:nvPr>
            <p:ph type="body" sz="quarter" idx="13"/>
          </p:nvPr>
        </p:nvSpPr>
        <p:spPr>
          <a:xfrm>
            <a:off x="913437" y="1383738"/>
            <a:ext cx="10316783" cy="4512907"/>
          </a:xfrm>
          <a:prstGeom prst="rect">
            <a:avLst/>
          </a:prstGeom>
        </p:spPr>
        <p:txBody>
          <a:bodyPr/>
          <a:lstStyle/>
          <a:p>
            <a:r>
              <a:rPr lang="sv-SE" sz="2000" b="1" dirty="0"/>
              <a:t>Att ha i åtanke när du skriver dina kursuppgifter</a:t>
            </a:r>
          </a:p>
          <a:p>
            <a:pPr lvl="0"/>
            <a:r>
              <a:rPr lang="sv-SE" sz="2000" dirty="0"/>
              <a:t>Tydlig disposition och struktur </a:t>
            </a:r>
          </a:p>
          <a:p>
            <a:pPr lvl="0"/>
            <a:r>
              <a:rPr lang="sv-SE" sz="2000" dirty="0"/>
              <a:t>Underbygg tolkningar och egna ställningstaganden med referenser till litteraturen</a:t>
            </a:r>
          </a:p>
          <a:p>
            <a:pPr lvl="0"/>
            <a:r>
              <a:rPr lang="sv-SE" sz="2000" dirty="0"/>
              <a:t>Relevans, saklighet, korrekthet samt adekvat användning av begrepp och teorier</a:t>
            </a:r>
          </a:p>
          <a:p>
            <a:pPr lvl="0"/>
            <a:r>
              <a:rPr lang="sv-SE" sz="2000" dirty="0"/>
              <a:t>Variation i användningen av kurslitteraturen för att få djup och bredd i texten</a:t>
            </a:r>
          </a:p>
          <a:p>
            <a:pPr lvl="0"/>
            <a:r>
              <a:rPr lang="sv-SE" sz="2000" dirty="0"/>
              <a:t>Tydlighet kring ”vem som säger vad” – använd referatmarkörer </a:t>
            </a:r>
          </a:p>
          <a:p>
            <a:pPr lvl="0"/>
            <a:r>
              <a:rPr lang="sv-SE" sz="2000" dirty="0"/>
              <a:t>Korrekthet vad gäller referenser och litteraturlista</a:t>
            </a:r>
          </a:p>
          <a:p>
            <a:pPr marL="0" indent="0">
              <a:buNone/>
            </a:pPr>
            <a:endParaRPr lang="sv-SE" sz="2000" dirty="0"/>
          </a:p>
        </p:txBody>
      </p:sp>
      <p:sp>
        <p:nvSpPr>
          <p:cNvPr id="5" name="Platshållare för datum 4"/>
          <p:cNvSpPr>
            <a:spLocks noGrp="1"/>
          </p:cNvSpPr>
          <p:nvPr>
            <p:ph type="dt" sz="half" idx="10"/>
          </p:nvPr>
        </p:nvSpPr>
        <p:spPr/>
        <p:txBody>
          <a:bodyPr/>
          <a:lstStyle/>
          <a:p>
            <a:fld id="{B27115BA-7226-3F4D-9530-485950C77A08}" type="datetime1">
              <a:rPr lang="sv-SE" smtClean="0"/>
              <a:t>2019-01-22</a:t>
            </a:fld>
            <a:endParaRPr lang="sv-SE" dirty="0"/>
          </a:p>
        </p:txBody>
      </p:sp>
      <p:sp>
        <p:nvSpPr>
          <p:cNvPr id="7" name="Platshållare för sidfot 6"/>
          <p:cNvSpPr>
            <a:spLocks noGrp="1"/>
          </p:cNvSpPr>
          <p:nvPr>
            <p:ph type="ftr" sz="quarter" idx="11"/>
          </p:nvPr>
        </p:nvSpPr>
        <p:spPr/>
        <p:txBody>
          <a:bodyPr/>
          <a:lstStyle/>
          <a:p>
            <a:r>
              <a:rPr lang="sv-SE" dirty="0"/>
              <a:t>Maria Terning</a:t>
            </a:r>
          </a:p>
        </p:txBody>
      </p:sp>
      <p:sp>
        <p:nvSpPr>
          <p:cNvPr id="9" name="Platshållare för bildnummer 8"/>
          <p:cNvSpPr>
            <a:spLocks noGrp="1"/>
          </p:cNvSpPr>
          <p:nvPr>
            <p:ph type="sldNum" sz="quarter" idx="12"/>
          </p:nvPr>
        </p:nvSpPr>
        <p:spPr/>
        <p:txBody>
          <a:bodyPr/>
          <a:lstStyle/>
          <a:p>
            <a:fld id="{80A4C9D9-979F-D94A-9054-C3B7EAD37AEB}" type="slidenum">
              <a:rPr lang="sv-SE" smtClean="0"/>
              <a:pPr/>
              <a:t>30</a:t>
            </a:fld>
            <a:endParaRPr lang="sv-SE" dirty="0"/>
          </a:p>
        </p:txBody>
      </p:sp>
    </p:spTree>
    <p:extLst>
      <p:ext uri="{BB962C8B-B14F-4D97-AF65-F5344CB8AC3E}">
        <p14:creationId xmlns:p14="http://schemas.microsoft.com/office/powerpoint/2010/main" val="22113486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b="1" dirty="0"/>
              <a:t>Ämnesdidaktisk uppgift (MRE1)</a:t>
            </a:r>
          </a:p>
        </p:txBody>
      </p:sp>
      <p:sp>
        <p:nvSpPr>
          <p:cNvPr id="3" name="Platshållare för datum 2"/>
          <p:cNvSpPr>
            <a:spLocks noGrp="1"/>
          </p:cNvSpPr>
          <p:nvPr>
            <p:ph type="dt" sz="half" idx="10"/>
          </p:nvPr>
        </p:nvSpPr>
        <p:spPr/>
        <p:txBody>
          <a:bodyPr/>
          <a:lstStyle/>
          <a:p>
            <a:fld id="{510129F2-47C3-1E43-B8DA-477191A4726D}" type="datetime1">
              <a:rPr lang="sv-SE" smtClean="0"/>
              <a:t>2019-01-22</a:t>
            </a:fld>
            <a:endParaRPr lang="sv-SE" dirty="0"/>
          </a:p>
        </p:txBody>
      </p:sp>
      <p:sp>
        <p:nvSpPr>
          <p:cNvPr id="4" name="Platshållare för bildnummer 3"/>
          <p:cNvSpPr>
            <a:spLocks noGrp="1"/>
          </p:cNvSpPr>
          <p:nvPr>
            <p:ph type="sldNum" sz="quarter" idx="12"/>
          </p:nvPr>
        </p:nvSpPr>
        <p:spPr/>
        <p:txBody>
          <a:bodyPr/>
          <a:lstStyle/>
          <a:p>
            <a:fld id="{80A4C9D9-979F-D94A-9054-C3B7EAD37AEB}" type="slidenum">
              <a:rPr lang="sv-SE" smtClean="0"/>
              <a:pPr/>
              <a:t>31</a:t>
            </a:fld>
            <a:endParaRPr lang="sv-SE" dirty="0"/>
          </a:p>
        </p:txBody>
      </p:sp>
      <p:sp>
        <p:nvSpPr>
          <p:cNvPr id="5" name="Platshållare för sidfot 4"/>
          <p:cNvSpPr>
            <a:spLocks noGrp="1"/>
          </p:cNvSpPr>
          <p:nvPr>
            <p:ph type="ftr" sz="quarter" idx="11"/>
          </p:nvPr>
        </p:nvSpPr>
        <p:spPr/>
        <p:txBody>
          <a:bodyPr/>
          <a:lstStyle/>
          <a:p>
            <a:r>
              <a:rPr lang="sv-SE" dirty="0"/>
              <a:t>Maria Terning</a:t>
            </a:r>
          </a:p>
        </p:txBody>
      </p:sp>
      <p:sp>
        <p:nvSpPr>
          <p:cNvPr id="6" name="Platshållare för text 5"/>
          <p:cNvSpPr>
            <a:spLocks noGrp="1"/>
          </p:cNvSpPr>
          <p:nvPr>
            <p:ph type="body" sz="quarter" idx="13"/>
          </p:nvPr>
        </p:nvSpPr>
        <p:spPr/>
        <p:txBody>
          <a:bodyPr/>
          <a:lstStyle/>
          <a:p>
            <a:r>
              <a:rPr lang="sv-SE" sz="1800" dirty="0"/>
              <a:t>Ämnesdidaktiken organiseras som ett stråk genom hela utbildningen. Det innebär att det i de flesta kurser finns ett ämnesdidaktiskt inslag i form av en kursuppgift och ett seminarium. Kursuppgifterna anknyter till kurserna på olika sätt och innehållet kan variera mellan era olika ämnen. Du som har flera ämnen väljer själv i vilket av ämnena du önskar genomföra det ämnesdidaktiska inslaget i varje kurs. I schemat för kursen framgår när de ämnesdidaktiska seminarierna äger rum.  </a:t>
            </a:r>
          </a:p>
          <a:p>
            <a:r>
              <a:rPr lang="sv-SE" sz="1800" dirty="0"/>
              <a:t>Om du får förhinder och inte kan delta i seminariet förväntas du ändå genomföra kursuppgiften och ev. en kompletterande uppgift som du får av din ämnesdidaktiker.   </a:t>
            </a:r>
          </a:p>
          <a:p>
            <a:r>
              <a:rPr lang="sv-SE" sz="1800" dirty="0"/>
              <a:t>Det ämnesdidaktiska kursmålet i kurs 9VA202 är att beskriva skolsystemets organisation och styrning, allmänt och i det egna ämnet. Information om den ämnesdidaktiska uppgiften – </a:t>
            </a:r>
            <a:r>
              <a:rPr lang="sv-SE" sz="1800" b="1" i="1" dirty="0"/>
              <a:t>och när den ska lämnas in</a:t>
            </a:r>
            <a:r>
              <a:rPr lang="sv-SE" sz="1800" b="1" dirty="0"/>
              <a:t> </a:t>
            </a:r>
            <a:r>
              <a:rPr lang="sv-SE" sz="1800" dirty="0"/>
              <a:t>– finns i ämnesmappar under ”Kursdokument” i Lisam.</a:t>
            </a:r>
          </a:p>
          <a:p>
            <a:r>
              <a:rPr lang="sv-SE" sz="1800" dirty="0"/>
              <a:t>Om du har frågor som rör ämnesdidaktiken, ta kontakt med din ämnesdidaktiker, se studiehandledningen.</a:t>
            </a:r>
          </a:p>
          <a:p>
            <a:pPr marL="0" indent="0">
              <a:buNone/>
            </a:pPr>
            <a:endParaRPr lang="sv-SE" dirty="0"/>
          </a:p>
        </p:txBody>
      </p:sp>
    </p:spTree>
    <p:extLst>
      <p:ext uri="{BB962C8B-B14F-4D97-AF65-F5344CB8AC3E}">
        <p14:creationId xmlns:p14="http://schemas.microsoft.com/office/powerpoint/2010/main" val="1246149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791151" y="631271"/>
            <a:ext cx="10316784" cy="831131"/>
          </a:xfrm>
        </p:spPr>
        <p:txBody>
          <a:bodyPr>
            <a:normAutofit fontScale="90000"/>
          </a:bodyPr>
          <a:lstStyle/>
          <a:p>
            <a:r>
              <a:rPr lang="sv-SE" b="1" dirty="0"/>
              <a:t>Obligatoriskt moment: Seminarium juridik</a:t>
            </a:r>
            <a:br>
              <a:rPr lang="sv-SE" b="1" dirty="0"/>
            </a:br>
            <a:r>
              <a:rPr lang="sv-SE" b="1" dirty="0"/>
              <a:t>(OBL2)</a:t>
            </a:r>
          </a:p>
        </p:txBody>
      </p:sp>
      <p:sp>
        <p:nvSpPr>
          <p:cNvPr id="3" name="Platshållare för datum 2"/>
          <p:cNvSpPr>
            <a:spLocks noGrp="1"/>
          </p:cNvSpPr>
          <p:nvPr>
            <p:ph type="dt" sz="half" idx="10"/>
          </p:nvPr>
        </p:nvSpPr>
        <p:spPr/>
        <p:txBody>
          <a:bodyPr/>
          <a:lstStyle/>
          <a:p>
            <a:fld id="{510129F2-47C3-1E43-B8DA-477191A4726D}" type="datetime1">
              <a:rPr lang="sv-SE" smtClean="0"/>
              <a:t>2019-01-22</a:t>
            </a:fld>
            <a:endParaRPr lang="sv-SE" dirty="0"/>
          </a:p>
        </p:txBody>
      </p:sp>
      <p:sp>
        <p:nvSpPr>
          <p:cNvPr id="4" name="Platshållare för bildnummer 3"/>
          <p:cNvSpPr>
            <a:spLocks noGrp="1"/>
          </p:cNvSpPr>
          <p:nvPr>
            <p:ph type="sldNum" sz="quarter" idx="12"/>
          </p:nvPr>
        </p:nvSpPr>
        <p:spPr/>
        <p:txBody>
          <a:bodyPr/>
          <a:lstStyle/>
          <a:p>
            <a:fld id="{80A4C9D9-979F-D94A-9054-C3B7EAD37AEB}" type="slidenum">
              <a:rPr lang="sv-SE" smtClean="0"/>
              <a:pPr/>
              <a:t>32</a:t>
            </a:fld>
            <a:endParaRPr lang="sv-SE" dirty="0"/>
          </a:p>
        </p:txBody>
      </p:sp>
      <p:sp>
        <p:nvSpPr>
          <p:cNvPr id="5" name="Platshållare för sidfot 4"/>
          <p:cNvSpPr>
            <a:spLocks noGrp="1"/>
          </p:cNvSpPr>
          <p:nvPr>
            <p:ph type="ftr" sz="quarter" idx="11"/>
          </p:nvPr>
        </p:nvSpPr>
        <p:spPr/>
        <p:txBody>
          <a:bodyPr/>
          <a:lstStyle/>
          <a:p>
            <a:r>
              <a:rPr lang="sv-SE" dirty="0"/>
              <a:t>Maria Terning</a:t>
            </a:r>
          </a:p>
        </p:txBody>
      </p:sp>
      <p:sp>
        <p:nvSpPr>
          <p:cNvPr id="6" name="Platshållare för text 5"/>
          <p:cNvSpPr>
            <a:spLocks noGrp="1"/>
          </p:cNvSpPr>
          <p:nvPr>
            <p:ph type="body" sz="quarter" idx="13"/>
          </p:nvPr>
        </p:nvSpPr>
        <p:spPr/>
        <p:txBody>
          <a:bodyPr/>
          <a:lstStyle/>
          <a:p>
            <a:r>
              <a:rPr lang="sv-SE" dirty="0"/>
              <a:t>Det juridiska seminariet i kursen är obligatoriskt. Inför seminariet analyseras några juridiska dilemman (finns på Lisam). Dessa diskuteras i mindre grupper under seminariet samt i helklass.</a:t>
            </a:r>
          </a:p>
          <a:p>
            <a:r>
              <a:rPr lang="sv-SE" dirty="0"/>
              <a:t>Den som inte deltar i seminariet får skriftligt redogöra för analyser av dessa juridiska dilemman på Lisam senast den 31/3 kl. 23.59.Texten (2–3 sidor) skrivs i typsnitt Times New Roman, storlek 12, enkelt radavstånd och standardmarginaler.</a:t>
            </a:r>
          </a:p>
          <a:p>
            <a:pPr marL="0" indent="0">
              <a:buNone/>
            </a:pPr>
            <a:endParaRPr lang="sv-SE" dirty="0"/>
          </a:p>
        </p:txBody>
      </p:sp>
    </p:spTree>
    <p:extLst>
      <p:ext uri="{BB962C8B-B14F-4D97-AF65-F5344CB8AC3E}">
        <p14:creationId xmlns:p14="http://schemas.microsoft.com/office/powerpoint/2010/main" val="24468983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913435" y="646434"/>
            <a:ext cx="10316784" cy="599739"/>
          </a:xfrm>
        </p:spPr>
        <p:txBody>
          <a:bodyPr>
            <a:normAutofit fontScale="90000"/>
          </a:bodyPr>
          <a:lstStyle/>
          <a:p>
            <a:r>
              <a:rPr lang="sv-SE" b="1" dirty="0"/>
              <a:t>Utvärdering</a:t>
            </a:r>
          </a:p>
        </p:txBody>
      </p:sp>
      <p:sp>
        <p:nvSpPr>
          <p:cNvPr id="8" name="Platshållare för innehåll 7"/>
          <p:cNvSpPr>
            <a:spLocks noGrp="1"/>
          </p:cNvSpPr>
          <p:nvPr>
            <p:ph type="body" sz="quarter" idx="13"/>
          </p:nvPr>
        </p:nvSpPr>
        <p:spPr>
          <a:xfrm>
            <a:off x="913437" y="1383738"/>
            <a:ext cx="10316783" cy="4512907"/>
          </a:xfrm>
          <a:prstGeom prst="rect">
            <a:avLst/>
          </a:prstGeom>
        </p:spPr>
        <p:txBody>
          <a:bodyPr/>
          <a:lstStyle/>
          <a:p>
            <a:pPr marL="0" indent="0">
              <a:buNone/>
            </a:pPr>
            <a:r>
              <a:rPr lang="sv-SE" dirty="0"/>
              <a:t>Utvärderingen sker efter kursens slut och fylls i elektroniskt i Evaliuate (kursvärderingssystem), som nås via Studentportalen. Den studerande får vid detta tillfälle möjlighet att ge synpunkter på kursens olika delar och bidra med nya idéer. Utvärderingen gäller bl.a. kursplan, studiehandledning, kursens organisering, arbetsformer, föreläsningar, litteratur samt lärares och studenters insatser. Det är mycket värdefullt för oss att få del av era synpunkter och vi önskar att ni alla tar er tid att fylla i kursutvärderingen när kursen är slut.</a:t>
            </a:r>
          </a:p>
          <a:p>
            <a:pPr marL="0" indent="0">
              <a:buNone/>
            </a:pPr>
            <a:r>
              <a:rPr lang="sv-SE" dirty="0"/>
              <a:t>Kursen fick ht-17 värdet 4,2 och vt-18 värdet 4.5.</a:t>
            </a:r>
          </a:p>
          <a:p>
            <a:pPr marL="0" indent="0">
              <a:buNone/>
            </a:pPr>
            <a:r>
              <a:rPr lang="sv-SE" dirty="0"/>
              <a:t>Skalan i utvärderingen är från 1-5. </a:t>
            </a:r>
          </a:p>
          <a:p>
            <a:pPr marL="0" indent="0">
              <a:buNone/>
            </a:pPr>
            <a:endParaRPr lang="sv-SE" dirty="0"/>
          </a:p>
          <a:p>
            <a:pPr marL="0" indent="0">
              <a:buNone/>
            </a:pPr>
            <a:endParaRPr lang="sv-SE" sz="2000" dirty="0"/>
          </a:p>
        </p:txBody>
      </p:sp>
      <p:sp>
        <p:nvSpPr>
          <p:cNvPr id="5" name="Platshållare för datum 4"/>
          <p:cNvSpPr>
            <a:spLocks noGrp="1"/>
          </p:cNvSpPr>
          <p:nvPr>
            <p:ph type="dt" sz="half" idx="10"/>
          </p:nvPr>
        </p:nvSpPr>
        <p:spPr/>
        <p:txBody>
          <a:bodyPr/>
          <a:lstStyle/>
          <a:p>
            <a:fld id="{B27115BA-7226-3F4D-9530-485950C77A08}" type="datetime1">
              <a:rPr lang="sv-SE" smtClean="0"/>
              <a:t>2019-01-22</a:t>
            </a:fld>
            <a:endParaRPr lang="sv-SE" dirty="0"/>
          </a:p>
        </p:txBody>
      </p:sp>
      <p:sp>
        <p:nvSpPr>
          <p:cNvPr id="7" name="Platshållare för sidfot 6"/>
          <p:cNvSpPr>
            <a:spLocks noGrp="1"/>
          </p:cNvSpPr>
          <p:nvPr>
            <p:ph type="ftr" sz="quarter" idx="11"/>
          </p:nvPr>
        </p:nvSpPr>
        <p:spPr/>
        <p:txBody>
          <a:bodyPr/>
          <a:lstStyle/>
          <a:p>
            <a:r>
              <a:rPr lang="sv-SE" dirty="0"/>
              <a:t>Maria Terning</a:t>
            </a:r>
          </a:p>
        </p:txBody>
      </p:sp>
      <p:sp>
        <p:nvSpPr>
          <p:cNvPr id="9" name="Platshållare för bildnummer 8"/>
          <p:cNvSpPr>
            <a:spLocks noGrp="1"/>
          </p:cNvSpPr>
          <p:nvPr>
            <p:ph type="sldNum" sz="quarter" idx="12"/>
          </p:nvPr>
        </p:nvSpPr>
        <p:spPr/>
        <p:txBody>
          <a:bodyPr/>
          <a:lstStyle/>
          <a:p>
            <a:fld id="{80A4C9D9-979F-D94A-9054-C3B7EAD37AEB}" type="slidenum">
              <a:rPr lang="sv-SE" smtClean="0"/>
              <a:pPr/>
              <a:t>33</a:t>
            </a:fld>
            <a:endParaRPr lang="sv-SE" dirty="0"/>
          </a:p>
        </p:txBody>
      </p:sp>
    </p:spTree>
    <p:extLst>
      <p:ext uri="{BB962C8B-B14F-4D97-AF65-F5344CB8AC3E}">
        <p14:creationId xmlns:p14="http://schemas.microsoft.com/office/powerpoint/2010/main" val="29184569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7273" y="361000"/>
            <a:ext cx="10316784" cy="831131"/>
          </a:xfrm>
        </p:spPr>
        <p:txBody>
          <a:bodyPr/>
          <a:lstStyle/>
          <a:p>
            <a:r>
              <a:rPr lang="sv-SE" b="1" dirty="0">
                <a:effectLst>
                  <a:outerShdw blurRad="38100" dist="38100" dir="2700000" algn="tl">
                    <a:srgbClr val="000000">
                      <a:alpha val="43137"/>
                    </a:srgbClr>
                  </a:outerShdw>
                </a:effectLst>
              </a:rPr>
              <a:t>Lärplattformen Lisam:</a:t>
            </a:r>
          </a:p>
        </p:txBody>
      </p:sp>
      <p:sp>
        <p:nvSpPr>
          <p:cNvPr id="3" name="Platshållare för datum 2"/>
          <p:cNvSpPr>
            <a:spLocks noGrp="1"/>
          </p:cNvSpPr>
          <p:nvPr>
            <p:ph type="dt" sz="half" idx="10"/>
          </p:nvPr>
        </p:nvSpPr>
        <p:spPr/>
        <p:txBody>
          <a:bodyPr/>
          <a:lstStyle/>
          <a:p>
            <a:fld id="{510129F2-47C3-1E43-B8DA-477191A4726D}" type="datetime1">
              <a:rPr lang="sv-SE" smtClean="0"/>
              <a:t>2019-01-22</a:t>
            </a:fld>
            <a:endParaRPr lang="sv-SE" dirty="0"/>
          </a:p>
        </p:txBody>
      </p:sp>
      <p:sp>
        <p:nvSpPr>
          <p:cNvPr id="4" name="Platshållare för bildnummer 3"/>
          <p:cNvSpPr>
            <a:spLocks noGrp="1"/>
          </p:cNvSpPr>
          <p:nvPr>
            <p:ph type="sldNum" sz="quarter" idx="12"/>
          </p:nvPr>
        </p:nvSpPr>
        <p:spPr/>
        <p:txBody>
          <a:bodyPr/>
          <a:lstStyle/>
          <a:p>
            <a:fld id="{80A4C9D9-979F-D94A-9054-C3B7EAD37AEB}" type="slidenum">
              <a:rPr lang="sv-SE" smtClean="0"/>
              <a:pPr/>
              <a:t>34</a:t>
            </a:fld>
            <a:endParaRPr lang="sv-SE" dirty="0"/>
          </a:p>
        </p:txBody>
      </p:sp>
      <p:sp>
        <p:nvSpPr>
          <p:cNvPr id="5" name="Platshållare för sidfot 4"/>
          <p:cNvSpPr>
            <a:spLocks noGrp="1"/>
          </p:cNvSpPr>
          <p:nvPr>
            <p:ph type="ftr" sz="quarter" idx="11"/>
          </p:nvPr>
        </p:nvSpPr>
        <p:spPr/>
        <p:txBody>
          <a:bodyPr/>
          <a:lstStyle/>
          <a:p>
            <a:endParaRPr lang="sv-SE" dirty="0"/>
          </a:p>
        </p:txBody>
      </p:sp>
      <p:pic>
        <p:nvPicPr>
          <p:cNvPr id="7" name="Bildobjekt 6">
            <a:extLst>
              <a:ext uri="{FF2B5EF4-FFF2-40B4-BE49-F238E27FC236}">
                <a16:creationId xmlns:a16="http://schemas.microsoft.com/office/drawing/2014/main" id="{BE17A3BD-4929-4191-AC2E-6CA8C8A2F365}"/>
              </a:ext>
            </a:extLst>
          </p:cNvPr>
          <p:cNvPicPr>
            <a:picLocks noChangeAspect="1"/>
          </p:cNvPicPr>
          <p:nvPr/>
        </p:nvPicPr>
        <p:blipFill>
          <a:blip r:embed="rId2"/>
          <a:stretch>
            <a:fillRect/>
          </a:stretch>
        </p:blipFill>
        <p:spPr>
          <a:xfrm>
            <a:off x="837273" y="1086936"/>
            <a:ext cx="9650005" cy="5568764"/>
          </a:xfrm>
          <a:prstGeom prst="rect">
            <a:avLst/>
          </a:prstGeom>
        </p:spPr>
      </p:pic>
    </p:spTree>
    <p:extLst>
      <p:ext uri="{BB962C8B-B14F-4D97-AF65-F5344CB8AC3E}">
        <p14:creationId xmlns:p14="http://schemas.microsoft.com/office/powerpoint/2010/main" val="19247555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7273" y="361000"/>
            <a:ext cx="10316784" cy="831131"/>
          </a:xfrm>
        </p:spPr>
        <p:txBody>
          <a:bodyPr/>
          <a:lstStyle/>
          <a:p>
            <a:r>
              <a:rPr lang="sv-SE" b="1" dirty="0">
                <a:effectLst>
                  <a:outerShdw blurRad="38100" dist="38100" dir="2700000" algn="tl">
                    <a:srgbClr val="000000">
                      <a:alpha val="43137"/>
                    </a:srgbClr>
                  </a:outerShdw>
                </a:effectLst>
              </a:rPr>
              <a:t>Lärplattformen Lisam:</a:t>
            </a:r>
          </a:p>
        </p:txBody>
      </p:sp>
      <p:sp>
        <p:nvSpPr>
          <p:cNvPr id="3" name="Platshållare för datum 2"/>
          <p:cNvSpPr>
            <a:spLocks noGrp="1"/>
          </p:cNvSpPr>
          <p:nvPr>
            <p:ph type="dt" sz="half" idx="10"/>
          </p:nvPr>
        </p:nvSpPr>
        <p:spPr/>
        <p:txBody>
          <a:bodyPr/>
          <a:lstStyle/>
          <a:p>
            <a:fld id="{510129F2-47C3-1E43-B8DA-477191A4726D}" type="datetime1">
              <a:rPr lang="sv-SE" smtClean="0"/>
              <a:t>2019-01-22</a:t>
            </a:fld>
            <a:endParaRPr lang="sv-SE" dirty="0"/>
          </a:p>
        </p:txBody>
      </p:sp>
      <p:sp>
        <p:nvSpPr>
          <p:cNvPr id="4" name="Platshållare för bildnummer 3"/>
          <p:cNvSpPr>
            <a:spLocks noGrp="1"/>
          </p:cNvSpPr>
          <p:nvPr>
            <p:ph type="sldNum" sz="quarter" idx="12"/>
          </p:nvPr>
        </p:nvSpPr>
        <p:spPr/>
        <p:txBody>
          <a:bodyPr/>
          <a:lstStyle/>
          <a:p>
            <a:fld id="{80A4C9D9-979F-D94A-9054-C3B7EAD37AEB}" type="slidenum">
              <a:rPr lang="sv-SE" smtClean="0"/>
              <a:pPr/>
              <a:t>35</a:t>
            </a:fld>
            <a:endParaRPr lang="sv-SE" dirty="0"/>
          </a:p>
        </p:txBody>
      </p:sp>
      <p:pic>
        <p:nvPicPr>
          <p:cNvPr id="6" name="Bildobjekt 5">
            <a:extLst>
              <a:ext uri="{FF2B5EF4-FFF2-40B4-BE49-F238E27FC236}">
                <a16:creationId xmlns:a16="http://schemas.microsoft.com/office/drawing/2014/main" id="{390C737F-1985-4903-8287-F9C6394BCC0B}"/>
              </a:ext>
            </a:extLst>
          </p:cNvPr>
          <p:cNvPicPr>
            <a:picLocks noChangeAspect="1"/>
          </p:cNvPicPr>
          <p:nvPr/>
        </p:nvPicPr>
        <p:blipFill>
          <a:blip r:embed="rId2"/>
          <a:stretch>
            <a:fillRect/>
          </a:stretch>
        </p:blipFill>
        <p:spPr>
          <a:xfrm>
            <a:off x="837273" y="882370"/>
            <a:ext cx="9405642" cy="5878526"/>
          </a:xfrm>
          <a:prstGeom prst="rect">
            <a:avLst/>
          </a:prstGeom>
        </p:spPr>
      </p:pic>
    </p:spTree>
    <p:extLst>
      <p:ext uri="{BB962C8B-B14F-4D97-AF65-F5344CB8AC3E}">
        <p14:creationId xmlns:p14="http://schemas.microsoft.com/office/powerpoint/2010/main" val="1679514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7273" y="361000"/>
            <a:ext cx="10316784" cy="831131"/>
          </a:xfrm>
        </p:spPr>
        <p:txBody>
          <a:bodyPr/>
          <a:lstStyle/>
          <a:p>
            <a:r>
              <a:rPr lang="sv-SE" b="1" dirty="0">
                <a:effectLst>
                  <a:outerShdw blurRad="38100" dist="38100" dir="2700000" algn="tl">
                    <a:srgbClr val="000000">
                      <a:alpha val="43137"/>
                    </a:srgbClr>
                  </a:outerShdw>
                </a:effectLst>
              </a:rPr>
              <a:t>Lärplattformen Lisam:</a:t>
            </a:r>
          </a:p>
        </p:txBody>
      </p:sp>
      <p:sp>
        <p:nvSpPr>
          <p:cNvPr id="4" name="Platshållare för bildnummer 3"/>
          <p:cNvSpPr>
            <a:spLocks noGrp="1"/>
          </p:cNvSpPr>
          <p:nvPr>
            <p:ph type="sldNum" sz="quarter" idx="12"/>
          </p:nvPr>
        </p:nvSpPr>
        <p:spPr/>
        <p:txBody>
          <a:bodyPr/>
          <a:lstStyle/>
          <a:p>
            <a:fld id="{80A4C9D9-979F-D94A-9054-C3B7EAD37AEB}" type="slidenum">
              <a:rPr lang="sv-SE" smtClean="0"/>
              <a:pPr/>
              <a:t>36</a:t>
            </a:fld>
            <a:endParaRPr lang="sv-SE" dirty="0"/>
          </a:p>
        </p:txBody>
      </p:sp>
      <p:pic>
        <p:nvPicPr>
          <p:cNvPr id="5" name="Bildobjekt 4">
            <a:extLst>
              <a:ext uri="{FF2B5EF4-FFF2-40B4-BE49-F238E27FC236}">
                <a16:creationId xmlns:a16="http://schemas.microsoft.com/office/drawing/2014/main" id="{2F315E05-3283-447B-B249-8546E77DCCB5}"/>
              </a:ext>
            </a:extLst>
          </p:cNvPr>
          <p:cNvPicPr>
            <a:picLocks noChangeAspect="1"/>
          </p:cNvPicPr>
          <p:nvPr/>
        </p:nvPicPr>
        <p:blipFill>
          <a:blip r:embed="rId2"/>
          <a:stretch>
            <a:fillRect/>
          </a:stretch>
        </p:blipFill>
        <p:spPr>
          <a:xfrm>
            <a:off x="837273" y="973403"/>
            <a:ext cx="9130513" cy="5706571"/>
          </a:xfrm>
          <a:prstGeom prst="rect">
            <a:avLst/>
          </a:prstGeom>
        </p:spPr>
      </p:pic>
    </p:spTree>
    <p:extLst>
      <p:ext uri="{BB962C8B-B14F-4D97-AF65-F5344CB8AC3E}">
        <p14:creationId xmlns:p14="http://schemas.microsoft.com/office/powerpoint/2010/main" val="14675267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p:cNvSpPr>
            <a:spLocks noGrp="1"/>
          </p:cNvSpPr>
          <p:nvPr>
            <p:ph type="body" sz="quarter" idx="10"/>
          </p:nvPr>
        </p:nvSpPr>
        <p:spPr/>
        <p:txBody>
          <a:bodyPr/>
          <a:lstStyle/>
          <a:p>
            <a:r>
              <a:rPr lang="sv-SE" dirty="0"/>
              <a:t>Lycka till med studierna!</a:t>
            </a:r>
          </a:p>
        </p:txBody>
      </p:sp>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392" y="278511"/>
            <a:ext cx="2491216" cy="3306924"/>
          </a:xfrm>
          <a:prstGeom prst="rect">
            <a:avLst/>
          </a:prstGeom>
        </p:spPr>
      </p:pic>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2439" y="896045"/>
            <a:ext cx="2638319" cy="2071856"/>
          </a:xfrm>
          <a:prstGeom prst="rect">
            <a:avLst/>
          </a:prstGeom>
        </p:spPr>
      </p:pic>
      <p:pic>
        <p:nvPicPr>
          <p:cNvPr id="7" name="Bildobjekt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4925" y="3585435"/>
            <a:ext cx="2063617" cy="1425167"/>
          </a:xfrm>
          <a:prstGeom prst="rect">
            <a:avLst/>
          </a:prstGeom>
        </p:spPr>
      </p:pic>
      <p:pic>
        <p:nvPicPr>
          <p:cNvPr id="8" name="Bildobjekt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392" y="3179503"/>
            <a:ext cx="1996533" cy="1425167"/>
          </a:xfrm>
          <a:prstGeom prst="rect">
            <a:avLst/>
          </a:prstGeom>
        </p:spPr>
      </p:pic>
      <p:pic>
        <p:nvPicPr>
          <p:cNvPr id="9" name="Bildobjekt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04292" y="3585435"/>
            <a:ext cx="4114800" cy="2619375"/>
          </a:xfrm>
          <a:prstGeom prst="rect">
            <a:avLst/>
          </a:prstGeom>
        </p:spPr>
      </p:pic>
      <p:pic>
        <p:nvPicPr>
          <p:cNvPr id="12" name="Bildobjekt 11">
            <a:extLst>
              <a:ext uri="{FF2B5EF4-FFF2-40B4-BE49-F238E27FC236}">
                <a16:creationId xmlns:a16="http://schemas.microsoft.com/office/drawing/2014/main" id="{3DBB6C4E-E60D-4F6E-BB49-F3B3CD36CBC8}"/>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4864747" y="4430642"/>
            <a:ext cx="2313340" cy="1774168"/>
          </a:xfrm>
          <a:prstGeom prst="rect">
            <a:avLst/>
          </a:prstGeom>
        </p:spPr>
      </p:pic>
    </p:spTree>
    <p:extLst>
      <p:ext uri="{BB962C8B-B14F-4D97-AF65-F5344CB8AC3E}">
        <p14:creationId xmlns:p14="http://schemas.microsoft.com/office/powerpoint/2010/main" val="1427217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BD12737-8D71-4930-9DAC-B4C987225621}"/>
              </a:ext>
            </a:extLst>
          </p:cNvPr>
          <p:cNvSpPr>
            <a:spLocks noGrp="1"/>
          </p:cNvSpPr>
          <p:nvPr>
            <p:ph type="title"/>
          </p:nvPr>
        </p:nvSpPr>
        <p:spPr/>
        <p:txBody>
          <a:bodyPr/>
          <a:lstStyle/>
          <a:p>
            <a:r>
              <a:rPr lang="sv-SE" b="1" dirty="0"/>
              <a:t>Vår pedagogiska idé</a:t>
            </a:r>
          </a:p>
        </p:txBody>
      </p:sp>
      <p:sp>
        <p:nvSpPr>
          <p:cNvPr id="3" name="Platshållare för datum 2">
            <a:extLst>
              <a:ext uri="{FF2B5EF4-FFF2-40B4-BE49-F238E27FC236}">
                <a16:creationId xmlns:a16="http://schemas.microsoft.com/office/drawing/2014/main" id="{F3D95B33-3B29-48C6-975B-E38273FCCCAA}"/>
              </a:ext>
            </a:extLst>
          </p:cNvPr>
          <p:cNvSpPr>
            <a:spLocks noGrp="1"/>
          </p:cNvSpPr>
          <p:nvPr>
            <p:ph type="dt" sz="half" idx="10"/>
          </p:nvPr>
        </p:nvSpPr>
        <p:spPr/>
        <p:txBody>
          <a:bodyPr/>
          <a:lstStyle/>
          <a:p>
            <a:fld id="{510129F2-47C3-1E43-B8DA-477191A4726D}" type="datetime1">
              <a:rPr lang="sv-SE" smtClean="0"/>
              <a:t>2019-01-22</a:t>
            </a:fld>
            <a:endParaRPr lang="sv-SE"/>
          </a:p>
        </p:txBody>
      </p:sp>
      <p:sp>
        <p:nvSpPr>
          <p:cNvPr id="4" name="Platshållare för bildnummer 3">
            <a:extLst>
              <a:ext uri="{FF2B5EF4-FFF2-40B4-BE49-F238E27FC236}">
                <a16:creationId xmlns:a16="http://schemas.microsoft.com/office/drawing/2014/main" id="{B666B55E-2F02-4512-A8C9-B97DFDE9B66D}"/>
              </a:ext>
            </a:extLst>
          </p:cNvPr>
          <p:cNvSpPr>
            <a:spLocks noGrp="1"/>
          </p:cNvSpPr>
          <p:nvPr>
            <p:ph type="sldNum" sz="quarter" idx="12"/>
          </p:nvPr>
        </p:nvSpPr>
        <p:spPr/>
        <p:txBody>
          <a:bodyPr/>
          <a:lstStyle/>
          <a:p>
            <a:fld id="{80A4C9D9-979F-D94A-9054-C3B7EAD37AEB}" type="slidenum">
              <a:rPr lang="sv-SE" smtClean="0"/>
              <a:pPr/>
              <a:t>4</a:t>
            </a:fld>
            <a:endParaRPr lang="sv-SE"/>
          </a:p>
        </p:txBody>
      </p:sp>
      <p:sp>
        <p:nvSpPr>
          <p:cNvPr id="5" name="Platshållare för sidfot 4">
            <a:extLst>
              <a:ext uri="{FF2B5EF4-FFF2-40B4-BE49-F238E27FC236}">
                <a16:creationId xmlns:a16="http://schemas.microsoft.com/office/drawing/2014/main" id="{FB23436C-5A4A-4E93-8381-85D57CA13FBD}"/>
              </a:ext>
            </a:extLst>
          </p:cNvPr>
          <p:cNvSpPr>
            <a:spLocks noGrp="1"/>
          </p:cNvSpPr>
          <p:nvPr>
            <p:ph type="ftr" sz="quarter" idx="11"/>
          </p:nvPr>
        </p:nvSpPr>
        <p:spPr/>
        <p:txBody>
          <a:bodyPr/>
          <a:lstStyle/>
          <a:p>
            <a:r>
              <a:rPr lang="sv-SE" dirty="0"/>
              <a:t>Maria Terning</a:t>
            </a:r>
          </a:p>
        </p:txBody>
      </p:sp>
      <p:sp>
        <p:nvSpPr>
          <p:cNvPr id="6" name="Platshållare för text 5">
            <a:extLst>
              <a:ext uri="{FF2B5EF4-FFF2-40B4-BE49-F238E27FC236}">
                <a16:creationId xmlns:a16="http://schemas.microsoft.com/office/drawing/2014/main" id="{A0442EE3-19A9-44B1-9F35-768E93974191}"/>
              </a:ext>
            </a:extLst>
          </p:cNvPr>
          <p:cNvSpPr>
            <a:spLocks noGrp="1"/>
          </p:cNvSpPr>
          <p:nvPr>
            <p:ph type="body" sz="quarter" idx="13"/>
          </p:nvPr>
        </p:nvSpPr>
        <p:spPr>
          <a:xfrm>
            <a:off x="2209079" y="1628800"/>
            <a:ext cx="7737587" cy="4104456"/>
          </a:xfrm>
        </p:spPr>
        <p:txBody>
          <a:bodyPr vert="horz" anchor="t"/>
          <a:lstStyle/>
          <a:p>
            <a:pPr marL="0" indent="0">
              <a:buNone/>
            </a:pPr>
            <a:r>
              <a:rPr lang="sv-SE" sz="1500" b="1" dirty="0"/>
              <a:t>Pragmatism</a:t>
            </a:r>
          </a:p>
          <a:p>
            <a:r>
              <a:rPr lang="sv-SE" sz="1500" dirty="0"/>
              <a:t>Giltig kunskap det som är ”nyttigt och användbart”.</a:t>
            </a:r>
          </a:p>
          <a:p>
            <a:endParaRPr lang="sv-SE" sz="1500" dirty="0"/>
          </a:p>
          <a:p>
            <a:pPr marL="0" indent="0">
              <a:buNone/>
            </a:pPr>
            <a:r>
              <a:rPr lang="sv-SE" sz="1500" dirty="0" err="1"/>
              <a:t>Andragogik</a:t>
            </a:r>
            <a:endParaRPr lang="sv-SE" sz="1500" dirty="0"/>
          </a:p>
          <a:p>
            <a:r>
              <a:rPr lang="sv-SE" sz="1500" dirty="0"/>
              <a:t>Individens erfarenheter kan nyttjas</a:t>
            </a:r>
          </a:p>
          <a:p>
            <a:r>
              <a:rPr lang="sv-SE" sz="1500" dirty="0"/>
              <a:t>Individen är autonom och kompetent</a:t>
            </a:r>
          </a:p>
          <a:p>
            <a:r>
              <a:rPr lang="sv-SE" sz="1500" dirty="0"/>
              <a:t>Individen är aktiv och vill lära sig</a:t>
            </a:r>
          </a:p>
          <a:p>
            <a:r>
              <a:rPr lang="sv-SE" sz="1500" dirty="0"/>
              <a:t>Individen är uppgifts- och problemorienterad </a:t>
            </a:r>
          </a:p>
          <a:p>
            <a:r>
              <a:rPr lang="sv-SE" sz="1500" dirty="0"/>
              <a:t>Individen vill utvecklas och har inre motivation</a:t>
            </a:r>
          </a:p>
          <a:p>
            <a:pPr marL="0" indent="0">
              <a:buNone/>
            </a:pPr>
            <a:r>
              <a:rPr lang="sv-SE" sz="1050" dirty="0"/>
              <a:t>Larsson, S (2013).</a:t>
            </a:r>
          </a:p>
        </p:txBody>
      </p:sp>
      <p:pic>
        <p:nvPicPr>
          <p:cNvPr id="7" name="Bildobjekt 6">
            <a:extLst>
              <a:ext uri="{FF2B5EF4-FFF2-40B4-BE49-F238E27FC236}">
                <a16:creationId xmlns:a16="http://schemas.microsoft.com/office/drawing/2014/main" id="{D36C19B1-E99A-4044-8645-530D2144D4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2632" y="2853367"/>
            <a:ext cx="1326121" cy="1326121"/>
          </a:xfrm>
          <a:prstGeom prst="rect">
            <a:avLst/>
          </a:prstGeom>
        </p:spPr>
      </p:pic>
      <p:pic>
        <p:nvPicPr>
          <p:cNvPr id="8" name="Bildobjekt 7">
            <a:extLst>
              <a:ext uri="{FF2B5EF4-FFF2-40B4-BE49-F238E27FC236}">
                <a16:creationId xmlns:a16="http://schemas.microsoft.com/office/drawing/2014/main" id="{69F28FCB-922E-449F-A091-D7551457472E}"/>
              </a:ext>
            </a:extLst>
          </p:cNvPr>
          <p:cNvPicPr>
            <a:picLocks noChangeAspect="1"/>
          </p:cNvPicPr>
          <p:nvPr/>
        </p:nvPicPr>
        <p:blipFill>
          <a:blip r:embed="rId3"/>
          <a:stretch>
            <a:fillRect/>
          </a:stretch>
        </p:blipFill>
        <p:spPr>
          <a:xfrm>
            <a:off x="7474129" y="4231334"/>
            <a:ext cx="2143125" cy="1143000"/>
          </a:xfrm>
          <a:prstGeom prst="rect">
            <a:avLst/>
          </a:prstGeom>
        </p:spPr>
      </p:pic>
    </p:spTree>
    <p:extLst>
      <p:ext uri="{BB962C8B-B14F-4D97-AF65-F5344CB8AC3E}">
        <p14:creationId xmlns:p14="http://schemas.microsoft.com/office/powerpoint/2010/main" val="3242491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74177DB-02E6-4D8A-94F6-88B0E43B4E60}"/>
              </a:ext>
            </a:extLst>
          </p:cNvPr>
          <p:cNvSpPr>
            <a:spLocks noGrp="1"/>
          </p:cNvSpPr>
          <p:nvPr>
            <p:ph type="title"/>
          </p:nvPr>
        </p:nvSpPr>
        <p:spPr/>
        <p:txBody>
          <a:bodyPr>
            <a:normAutofit/>
          </a:bodyPr>
          <a:lstStyle/>
          <a:p>
            <a:r>
              <a:rPr lang="sv-SE" b="1" dirty="0"/>
              <a:t>Utgångspunkt för lärandeprocessen i denna kurs….</a:t>
            </a:r>
          </a:p>
        </p:txBody>
      </p:sp>
      <p:sp>
        <p:nvSpPr>
          <p:cNvPr id="3" name="Platshållare för datum 2">
            <a:extLst>
              <a:ext uri="{FF2B5EF4-FFF2-40B4-BE49-F238E27FC236}">
                <a16:creationId xmlns:a16="http://schemas.microsoft.com/office/drawing/2014/main" id="{6254ABE7-12F2-4D80-B7C8-9C060CC8EC34}"/>
              </a:ext>
            </a:extLst>
          </p:cNvPr>
          <p:cNvSpPr>
            <a:spLocks noGrp="1"/>
          </p:cNvSpPr>
          <p:nvPr>
            <p:ph type="dt" sz="half" idx="10"/>
          </p:nvPr>
        </p:nvSpPr>
        <p:spPr/>
        <p:txBody>
          <a:bodyPr/>
          <a:lstStyle/>
          <a:p>
            <a:fld id="{510129F2-47C3-1E43-B8DA-477191A4726D}" type="datetime1">
              <a:rPr lang="sv-SE" smtClean="0"/>
              <a:t>2019-01-22</a:t>
            </a:fld>
            <a:endParaRPr lang="sv-SE"/>
          </a:p>
        </p:txBody>
      </p:sp>
      <p:sp>
        <p:nvSpPr>
          <p:cNvPr id="4" name="Platshållare för bildnummer 3">
            <a:extLst>
              <a:ext uri="{FF2B5EF4-FFF2-40B4-BE49-F238E27FC236}">
                <a16:creationId xmlns:a16="http://schemas.microsoft.com/office/drawing/2014/main" id="{67D77C19-6868-44AF-A42D-2C8B99D76EF7}"/>
              </a:ext>
            </a:extLst>
          </p:cNvPr>
          <p:cNvSpPr>
            <a:spLocks noGrp="1"/>
          </p:cNvSpPr>
          <p:nvPr>
            <p:ph type="sldNum" sz="quarter" idx="12"/>
          </p:nvPr>
        </p:nvSpPr>
        <p:spPr/>
        <p:txBody>
          <a:bodyPr/>
          <a:lstStyle/>
          <a:p>
            <a:fld id="{80A4C9D9-979F-D94A-9054-C3B7EAD37AEB}" type="slidenum">
              <a:rPr lang="sv-SE" smtClean="0"/>
              <a:pPr/>
              <a:t>5</a:t>
            </a:fld>
            <a:endParaRPr lang="sv-SE"/>
          </a:p>
        </p:txBody>
      </p:sp>
      <p:sp>
        <p:nvSpPr>
          <p:cNvPr id="5" name="Platshållare för sidfot 4">
            <a:extLst>
              <a:ext uri="{FF2B5EF4-FFF2-40B4-BE49-F238E27FC236}">
                <a16:creationId xmlns:a16="http://schemas.microsoft.com/office/drawing/2014/main" id="{761606CC-566A-4920-A8CB-BC47D5ED7D40}"/>
              </a:ext>
            </a:extLst>
          </p:cNvPr>
          <p:cNvSpPr>
            <a:spLocks noGrp="1"/>
          </p:cNvSpPr>
          <p:nvPr>
            <p:ph type="ftr" sz="quarter" idx="11"/>
          </p:nvPr>
        </p:nvSpPr>
        <p:spPr/>
        <p:txBody>
          <a:bodyPr/>
          <a:lstStyle/>
          <a:p>
            <a:r>
              <a:rPr lang="sv-SE" dirty="0"/>
              <a:t>Maria Terning</a:t>
            </a:r>
          </a:p>
        </p:txBody>
      </p:sp>
      <p:sp>
        <p:nvSpPr>
          <p:cNvPr id="6" name="Platshållare för text 5">
            <a:extLst>
              <a:ext uri="{FF2B5EF4-FFF2-40B4-BE49-F238E27FC236}">
                <a16:creationId xmlns:a16="http://schemas.microsoft.com/office/drawing/2014/main" id="{47331A89-EC3A-4369-9422-652D4B63E492}"/>
              </a:ext>
            </a:extLst>
          </p:cNvPr>
          <p:cNvSpPr>
            <a:spLocks noGrp="1"/>
          </p:cNvSpPr>
          <p:nvPr>
            <p:ph type="body" sz="quarter" idx="13"/>
          </p:nvPr>
        </p:nvSpPr>
        <p:spPr>
          <a:xfrm>
            <a:off x="2209079" y="1700809"/>
            <a:ext cx="7737587" cy="4157963"/>
          </a:xfrm>
        </p:spPr>
        <p:txBody>
          <a:bodyPr/>
          <a:lstStyle/>
          <a:p>
            <a:r>
              <a:rPr lang="sv-SE" sz="1600" dirty="0"/>
              <a:t>Vilka ”för-givet-taganden” eller </a:t>
            </a:r>
            <a:r>
              <a:rPr lang="sv-SE" sz="1600" dirty="0" err="1"/>
              <a:t>tankevanor</a:t>
            </a:r>
            <a:r>
              <a:rPr lang="sv-SE" sz="1600" dirty="0"/>
              <a:t> har jag?</a:t>
            </a:r>
          </a:p>
          <a:p>
            <a:r>
              <a:rPr lang="sv-SE" sz="1600" dirty="0"/>
              <a:t>Hur ser andra på dilemmat, händelsen eller situationen?</a:t>
            </a:r>
          </a:p>
          <a:p>
            <a:r>
              <a:rPr lang="sv-SE" sz="1600" dirty="0"/>
              <a:t>Vilka tänkbara nya roller, relationer och sätt att vara finns det för dig?</a:t>
            </a:r>
          </a:p>
          <a:p>
            <a:r>
              <a:rPr lang="sv-SE" sz="1600" dirty="0"/>
              <a:t>Vilka handlingar är möjliga för mig att genomföra?</a:t>
            </a:r>
          </a:p>
          <a:p>
            <a:r>
              <a:rPr lang="sv-SE" sz="1600" dirty="0"/>
              <a:t>Vad behöver jag mer kunskap om för att genomföra planerade handlingar?</a:t>
            </a:r>
          </a:p>
          <a:p>
            <a:r>
              <a:rPr lang="sv-SE" sz="1600" dirty="0"/>
              <a:t>Våga pröva nya roller.</a:t>
            </a:r>
          </a:p>
          <a:p>
            <a:r>
              <a:rPr lang="sv-SE" sz="1600" dirty="0"/>
              <a:t>Bygg upp kompetens till nya roller och relationer.</a:t>
            </a:r>
          </a:p>
          <a:p>
            <a:r>
              <a:rPr lang="sv-SE" sz="1600" dirty="0"/>
              <a:t>Foga in det nya i din undervisning, i livet, i handlingarna etc.  (Ur Larsson, S 2013, s 152)</a:t>
            </a:r>
          </a:p>
          <a:p>
            <a:endParaRPr lang="sv-SE" sz="1350" dirty="0"/>
          </a:p>
          <a:p>
            <a:pPr marL="0" indent="0">
              <a:buNone/>
            </a:pPr>
            <a:endParaRPr lang="sv-SE" dirty="0"/>
          </a:p>
        </p:txBody>
      </p:sp>
    </p:spTree>
    <p:extLst>
      <p:ext uri="{BB962C8B-B14F-4D97-AF65-F5344CB8AC3E}">
        <p14:creationId xmlns:p14="http://schemas.microsoft.com/office/powerpoint/2010/main" val="2918797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7" name="Picture 4" descr="Bildresultat för anna ekström">
            <a:extLst>
              <a:ext uri="{FF2B5EF4-FFF2-40B4-BE49-F238E27FC236}">
                <a16:creationId xmlns:a16="http://schemas.microsoft.com/office/drawing/2014/main" id="{64D1811C-9DD0-45D3-813B-0D14130449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1033" y="1619516"/>
            <a:ext cx="1566538" cy="2088717"/>
          </a:xfrm>
          <a:prstGeom prst="rect">
            <a:avLst/>
          </a:prstGeom>
          <a:noFill/>
          <a:extLst>
            <a:ext uri="{909E8E84-426E-40DD-AFC4-6F175D3DCCD1}">
              <a14:hiddenFill xmlns:a14="http://schemas.microsoft.com/office/drawing/2010/main">
                <a:solidFill>
                  <a:srgbClr val="FFFFFF"/>
                </a:solidFill>
              </a14:hiddenFill>
            </a:ext>
          </a:extLst>
        </p:spPr>
      </p:pic>
      <p:sp>
        <p:nvSpPr>
          <p:cNvPr id="4" name="Rubrik 3"/>
          <p:cNvSpPr>
            <a:spLocks noGrp="1"/>
          </p:cNvSpPr>
          <p:nvPr>
            <p:ph type="title"/>
          </p:nvPr>
        </p:nvSpPr>
        <p:spPr>
          <a:xfrm>
            <a:off x="4183781" y="226388"/>
            <a:ext cx="3816424" cy="1400552"/>
          </a:xfrm>
          <a:gradFill>
            <a:gsLst>
              <a:gs pos="0">
                <a:schemeClr val="accent1">
                  <a:lumMod val="0"/>
                </a:schemeClr>
              </a:gs>
              <a:gs pos="100000">
                <a:schemeClr val="accent2">
                  <a:tint val="50000"/>
                  <a:shade val="100000"/>
                  <a:satMod val="350000"/>
                </a:schemeClr>
              </a:gs>
            </a:gsLst>
          </a:gradFill>
        </p:spPr>
        <p:style>
          <a:lnRef idx="0">
            <a:schemeClr val="accent2"/>
          </a:lnRef>
          <a:fillRef idx="3">
            <a:schemeClr val="accent2"/>
          </a:fillRef>
          <a:effectRef idx="3">
            <a:schemeClr val="accent2"/>
          </a:effectRef>
          <a:fontRef idx="minor">
            <a:schemeClr val="lt1"/>
          </a:fontRef>
        </p:style>
        <p:txBody>
          <a:bodyPr>
            <a:normAutofit fontScale="90000"/>
          </a:bodyPr>
          <a:lstStyle/>
          <a:p>
            <a:r>
              <a:rPr lang="sv-SE" b="1" dirty="0">
                <a:effectLst>
                  <a:outerShdw blurRad="38100" dist="38100" dir="2700000" algn="tl">
                    <a:srgbClr val="000000">
                      <a:alpha val="43137"/>
                    </a:srgbClr>
                  </a:outerShdw>
                </a:effectLst>
              </a:rPr>
              <a:t>Styrningen av skolan</a:t>
            </a:r>
          </a:p>
        </p:txBody>
      </p:sp>
      <p:pic>
        <p:nvPicPr>
          <p:cNvPr id="7" name="Bildobjekt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1504" y="3717032"/>
            <a:ext cx="3240514" cy="2860872"/>
          </a:xfrm>
          <a:prstGeom prst="rect">
            <a:avLst/>
          </a:prstGeom>
        </p:spPr>
      </p:pic>
      <p:pic>
        <p:nvPicPr>
          <p:cNvPr id="8" name="Bildobjekt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2104" y="4044148"/>
            <a:ext cx="3382697" cy="2533757"/>
          </a:xfrm>
          <a:prstGeom prst="rect">
            <a:avLst/>
          </a:prstGeom>
        </p:spPr>
      </p:pic>
      <p:pic>
        <p:nvPicPr>
          <p:cNvPr id="12" name="Bildobjekt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7100" y="2537618"/>
            <a:ext cx="1663184" cy="2476698"/>
          </a:xfrm>
          <a:prstGeom prst="rect">
            <a:avLst/>
          </a:prstGeom>
        </p:spPr>
      </p:pic>
      <p:pic>
        <p:nvPicPr>
          <p:cNvPr id="2" name="Bildobjekt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38498" y="3427864"/>
            <a:ext cx="1776128" cy="1302230"/>
          </a:xfrm>
          <a:prstGeom prst="rect">
            <a:avLst/>
          </a:prstGeom>
        </p:spPr>
      </p:pic>
      <p:pic>
        <p:nvPicPr>
          <p:cNvPr id="3" name="Bildobjekt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72265" y="1853256"/>
            <a:ext cx="1691349" cy="1691349"/>
          </a:xfrm>
          <a:prstGeom prst="rect">
            <a:avLst/>
          </a:prstGeom>
        </p:spPr>
      </p:pic>
      <p:pic>
        <p:nvPicPr>
          <p:cNvPr id="9" name="Bildobjekt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32481" y="504148"/>
            <a:ext cx="2296293" cy="845035"/>
          </a:xfrm>
          <a:prstGeom prst="rect">
            <a:avLst/>
          </a:prstGeom>
        </p:spPr>
      </p:pic>
      <p:pic>
        <p:nvPicPr>
          <p:cNvPr id="10" name="Bildobjekt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14695" y="257627"/>
            <a:ext cx="2006487" cy="1338076"/>
          </a:xfrm>
          <a:prstGeom prst="rect">
            <a:avLst/>
          </a:prstGeom>
        </p:spPr>
      </p:pic>
      <p:pic>
        <p:nvPicPr>
          <p:cNvPr id="13" name="Bildobjekt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60718" y="4872725"/>
            <a:ext cx="1492374" cy="1705180"/>
          </a:xfrm>
          <a:prstGeom prst="rect">
            <a:avLst/>
          </a:prstGeom>
        </p:spPr>
      </p:pic>
      <p:pic>
        <p:nvPicPr>
          <p:cNvPr id="14" name="Bildobjekt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07691" y="3392937"/>
            <a:ext cx="1080516" cy="1372084"/>
          </a:xfrm>
          <a:prstGeom prst="rect">
            <a:avLst/>
          </a:prstGeom>
        </p:spPr>
      </p:pic>
      <p:pic>
        <p:nvPicPr>
          <p:cNvPr id="11" name="Bildobjekt 1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17150" y="1114438"/>
            <a:ext cx="1426846" cy="1426846"/>
          </a:xfrm>
          <a:prstGeom prst="rect">
            <a:avLst/>
          </a:prstGeom>
        </p:spPr>
      </p:pic>
      <p:pic>
        <p:nvPicPr>
          <p:cNvPr id="15" name="Bildobjekt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7192" y="2899146"/>
            <a:ext cx="1506071" cy="1290918"/>
          </a:xfrm>
          <a:prstGeom prst="rect">
            <a:avLst/>
          </a:prstGeom>
        </p:spPr>
      </p:pic>
      <p:pic>
        <p:nvPicPr>
          <p:cNvPr id="16" name="Bildobjekt 1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43072" y="1899887"/>
            <a:ext cx="2716404" cy="1527977"/>
          </a:xfrm>
          <a:prstGeom prst="rect">
            <a:avLst/>
          </a:prstGeom>
        </p:spPr>
      </p:pic>
    </p:spTree>
    <p:extLst>
      <p:ext uri="{BB962C8B-B14F-4D97-AF65-F5344CB8AC3E}">
        <p14:creationId xmlns:p14="http://schemas.microsoft.com/office/powerpoint/2010/main" val="1910963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13000">
              <a:schemeClr val="accent5">
                <a:tint val="100000"/>
                <a:shade val="100000"/>
                <a:satMod val="130000"/>
              </a:schemeClr>
            </a:gs>
            <a:gs pos="100000">
              <a:schemeClr val="accent5">
                <a:tint val="50000"/>
                <a:shade val="100000"/>
                <a:satMod val="350000"/>
              </a:schemeClr>
            </a:gs>
          </a:gsLst>
          <a:lin ang="16200000" scaled="0"/>
        </a:gra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1775520" y="404665"/>
            <a:ext cx="8640960" cy="1427857"/>
          </a:xfrm>
        </p:spPr>
        <p:txBody>
          <a:bodyPr/>
          <a:lstStyle/>
          <a:p>
            <a:r>
              <a:rPr lang="sv-SE" b="1" dirty="0">
                <a:effectLst>
                  <a:outerShdw blurRad="38100" dist="38100" dir="2700000" algn="tl">
                    <a:srgbClr val="000000">
                      <a:alpha val="43137"/>
                    </a:srgbClr>
                  </a:outerShdw>
                </a:effectLst>
              </a:rPr>
              <a:t>Att styra skolan – en kamp mellan olika värderingar och intressen</a:t>
            </a:r>
          </a:p>
        </p:txBody>
      </p:sp>
      <p:sp>
        <p:nvSpPr>
          <p:cNvPr id="4" name="Platshållare för bildnummer 3"/>
          <p:cNvSpPr>
            <a:spLocks noGrp="1"/>
          </p:cNvSpPr>
          <p:nvPr>
            <p:ph type="sldNum" sz="quarter" idx="12"/>
          </p:nvPr>
        </p:nvSpPr>
        <p:spPr/>
        <p:txBody>
          <a:bodyPr/>
          <a:lstStyle/>
          <a:p>
            <a:fld id="{765795E0-07E7-42BE-93B3-2E89675223BE}" type="slidenum">
              <a:rPr lang="sv-SE" smtClean="0">
                <a:solidFill>
                  <a:srgbClr val="000000"/>
                </a:solidFill>
              </a:rPr>
              <a:pPr/>
              <a:t>7</a:t>
            </a:fld>
            <a:endParaRPr lang="sv-SE">
              <a:solidFill>
                <a:srgbClr val="000000"/>
              </a:solidFill>
            </a:endParaRPr>
          </a:p>
        </p:txBody>
      </p:sp>
      <p:sp>
        <p:nvSpPr>
          <p:cNvPr id="6" name="textruta 5"/>
          <p:cNvSpPr txBox="1"/>
          <p:nvPr/>
        </p:nvSpPr>
        <p:spPr>
          <a:xfrm>
            <a:off x="4539632" y="5461026"/>
            <a:ext cx="3293458" cy="707886"/>
          </a:xfrm>
          <a:prstGeom prst="rect">
            <a:avLst/>
          </a:prstGeom>
          <a:solidFill>
            <a:schemeClr val="accent1"/>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sv-SE" sz="4000" b="1" dirty="0"/>
              <a:t>Styrdokument</a:t>
            </a:r>
          </a:p>
        </p:txBody>
      </p:sp>
      <p:sp>
        <p:nvSpPr>
          <p:cNvPr id="7" name="textruta 6"/>
          <p:cNvSpPr txBox="1"/>
          <p:nvPr/>
        </p:nvSpPr>
        <p:spPr>
          <a:xfrm>
            <a:off x="4919547" y="2142312"/>
            <a:ext cx="1754135"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sv-SE" sz="2400" b="1" dirty="0"/>
              <a:t>Samhällssyn</a:t>
            </a:r>
          </a:p>
        </p:txBody>
      </p:sp>
      <p:sp>
        <p:nvSpPr>
          <p:cNvPr id="8" name="textruta 7"/>
          <p:cNvSpPr txBox="1"/>
          <p:nvPr/>
        </p:nvSpPr>
        <p:spPr>
          <a:xfrm>
            <a:off x="8685864" y="2850962"/>
            <a:ext cx="1816075" cy="461665"/>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sv-SE" sz="2400" b="1" dirty="0"/>
              <a:t>Kunskapssyn</a:t>
            </a:r>
          </a:p>
        </p:txBody>
      </p:sp>
      <p:sp>
        <p:nvSpPr>
          <p:cNvPr id="9" name="textruta 8"/>
          <p:cNvSpPr txBox="1"/>
          <p:nvPr/>
        </p:nvSpPr>
        <p:spPr>
          <a:xfrm>
            <a:off x="8697722" y="2142311"/>
            <a:ext cx="989245"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sv-SE" sz="2400" b="1" dirty="0"/>
              <a:t>Politik</a:t>
            </a:r>
          </a:p>
        </p:txBody>
      </p:sp>
      <p:sp>
        <p:nvSpPr>
          <p:cNvPr id="10" name="textruta 9"/>
          <p:cNvSpPr txBox="1"/>
          <p:nvPr/>
        </p:nvSpPr>
        <p:spPr>
          <a:xfrm>
            <a:off x="1305294" y="2142312"/>
            <a:ext cx="1868845"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sv-SE" sz="2400" b="1" dirty="0"/>
              <a:t>Människosyn</a:t>
            </a:r>
          </a:p>
        </p:txBody>
      </p:sp>
      <p:sp>
        <p:nvSpPr>
          <p:cNvPr id="11" name="textruta 10"/>
          <p:cNvSpPr txBox="1"/>
          <p:nvPr/>
        </p:nvSpPr>
        <p:spPr>
          <a:xfrm>
            <a:off x="3708638" y="2897832"/>
            <a:ext cx="1210909" cy="461665"/>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sv-SE" sz="2400" b="1" dirty="0"/>
              <a:t>Religion</a:t>
            </a:r>
          </a:p>
        </p:txBody>
      </p:sp>
      <p:sp>
        <p:nvSpPr>
          <p:cNvPr id="12" name="textruta 11"/>
          <p:cNvSpPr txBox="1"/>
          <p:nvPr/>
        </p:nvSpPr>
        <p:spPr>
          <a:xfrm>
            <a:off x="5552971" y="2901309"/>
            <a:ext cx="989373" cy="461665"/>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sv-SE" sz="2400" b="1" dirty="0"/>
              <a:t>Genus</a:t>
            </a:r>
          </a:p>
        </p:txBody>
      </p:sp>
      <p:sp>
        <p:nvSpPr>
          <p:cNvPr id="13" name="textruta 12"/>
          <p:cNvSpPr txBox="1"/>
          <p:nvPr/>
        </p:nvSpPr>
        <p:spPr>
          <a:xfrm>
            <a:off x="7175768" y="2847655"/>
            <a:ext cx="827471" cy="461665"/>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sv-SE" sz="2400" b="1" dirty="0"/>
              <a:t>Klass</a:t>
            </a:r>
          </a:p>
        </p:txBody>
      </p:sp>
      <p:sp>
        <p:nvSpPr>
          <p:cNvPr id="15" name="textruta 14"/>
          <p:cNvSpPr txBox="1"/>
          <p:nvPr/>
        </p:nvSpPr>
        <p:spPr>
          <a:xfrm>
            <a:off x="2103601" y="2897833"/>
            <a:ext cx="971613" cy="461665"/>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sv-SE" sz="2400" b="1" dirty="0"/>
              <a:t>Kultur</a:t>
            </a:r>
          </a:p>
        </p:txBody>
      </p:sp>
      <p:sp>
        <p:nvSpPr>
          <p:cNvPr id="5" name="Höger klammerparentes 4">
            <a:extLst>
              <a:ext uri="{FF2B5EF4-FFF2-40B4-BE49-F238E27FC236}">
                <a16:creationId xmlns:a16="http://schemas.microsoft.com/office/drawing/2014/main" id="{9F1A3849-CA1F-438B-84CC-1CFE599A3BBE}"/>
              </a:ext>
            </a:extLst>
          </p:cNvPr>
          <p:cNvSpPr/>
          <p:nvPr/>
        </p:nvSpPr>
        <p:spPr>
          <a:xfrm rot="5400000">
            <a:off x="5070899" y="-771551"/>
            <a:ext cx="2112021" cy="964323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pic>
        <p:nvPicPr>
          <p:cNvPr id="17" name="Bildobjekt 16">
            <a:extLst>
              <a:ext uri="{FF2B5EF4-FFF2-40B4-BE49-F238E27FC236}">
                <a16:creationId xmlns:a16="http://schemas.microsoft.com/office/drawing/2014/main" id="{ACAB978F-F2BF-4C71-B9C8-698C8D250AA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874490" y="4200414"/>
            <a:ext cx="2836723" cy="2540829"/>
          </a:xfrm>
          <a:prstGeom prst="rect">
            <a:avLst/>
          </a:prstGeom>
        </p:spPr>
      </p:pic>
    </p:spTree>
    <p:extLst>
      <p:ext uri="{BB962C8B-B14F-4D97-AF65-F5344CB8AC3E}">
        <p14:creationId xmlns:p14="http://schemas.microsoft.com/office/powerpoint/2010/main" val="13836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600" b="1" dirty="0">
                <a:effectLst>
                  <a:outerShdw blurRad="38100" dist="38100" dir="2700000" algn="tl">
                    <a:srgbClr val="000000">
                      <a:alpha val="43137"/>
                    </a:srgbClr>
                  </a:outerShdw>
                </a:effectLst>
              </a:rPr>
              <a:t>Styrdokumentens innehåll speglar samhällsandan</a:t>
            </a:r>
          </a:p>
        </p:txBody>
      </p:sp>
      <p:pic>
        <p:nvPicPr>
          <p:cNvPr id="5" name="Platshållare för innehåll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60097" y="2060849"/>
            <a:ext cx="3447363" cy="4321175"/>
          </a:xfrm>
        </p:spPr>
      </p:pic>
      <p:sp>
        <p:nvSpPr>
          <p:cNvPr id="4" name="Platshållare för bildnummer 3"/>
          <p:cNvSpPr>
            <a:spLocks noGrp="1"/>
          </p:cNvSpPr>
          <p:nvPr>
            <p:ph type="sldNum" sz="quarter" idx="12"/>
          </p:nvPr>
        </p:nvSpPr>
        <p:spPr/>
        <p:txBody>
          <a:bodyPr/>
          <a:lstStyle/>
          <a:p>
            <a:fld id="{765795E0-07E7-42BE-93B3-2E89675223BE}" type="slidenum">
              <a:rPr lang="sv-SE" smtClean="0">
                <a:solidFill>
                  <a:srgbClr val="000000"/>
                </a:solidFill>
              </a:rPr>
              <a:pPr/>
              <a:t>8</a:t>
            </a:fld>
            <a:endParaRPr lang="sv-SE">
              <a:solidFill>
                <a:srgbClr val="000000"/>
              </a:solidFill>
            </a:endParaRPr>
          </a:p>
        </p:txBody>
      </p:sp>
      <p:sp>
        <p:nvSpPr>
          <p:cNvPr id="6" name="textruta 5"/>
          <p:cNvSpPr txBox="1"/>
          <p:nvPr/>
        </p:nvSpPr>
        <p:spPr>
          <a:xfrm>
            <a:off x="1847528" y="2564904"/>
            <a:ext cx="4896544" cy="2308324"/>
          </a:xfrm>
          <a:prstGeom prst="rect">
            <a:avLst/>
          </a:prstGeom>
          <a:noFill/>
        </p:spPr>
        <p:txBody>
          <a:bodyPr wrap="square" rtlCol="0">
            <a:spAutoFit/>
          </a:bodyPr>
          <a:lstStyle/>
          <a:p>
            <a:r>
              <a:rPr lang="sv-SE" sz="2400" dirty="0"/>
              <a:t>Läroplaner – politiska dokument som anger mål och riktlinjer för skolan. ”De återspeglar därmed också olika intresseinriktningar, olika värderingar och olika syn på vad som anses viktigt att kunna” (Orlenius</a:t>
            </a:r>
            <a:r>
              <a:rPr lang="sv-SE" sz="2400"/>
              <a:t>, 2001, </a:t>
            </a:r>
            <a:r>
              <a:rPr lang="sv-SE" sz="2400" dirty="0"/>
              <a:t>s. 15).</a:t>
            </a:r>
          </a:p>
        </p:txBody>
      </p:sp>
    </p:spTree>
    <p:extLst>
      <p:ext uri="{BB962C8B-B14F-4D97-AF65-F5344CB8AC3E}">
        <p14:creationId xmlns:p14="http://schemas.microsoft.com/office/powerpoint/2010/main" val="1592612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fontScale="90000"/>
          </a:bodyPr>
          <a:lstStyle/>
          <a:p>
            <a:r>
              <a:rPr lang="sv-SE" b="1" dirty="0">
                <a:effectLst>
                  <a:outerShdw blurRad="38100" dist="38100" dir="2700000" algn="tl">
                    <a:srgbClr val="000000">
                      <a:alpha val="43137"/>
                    </a:srgbClr>
                  </a:outerShdw>
                </a:effectLst>
              </a:rPr>
              <a:t>Olika sätt att se på mål och syfte med utbildning</a:t>
            </a:r>
            <a:endParaRPr lang="sv-SE" sz="2200" b="1" dirty="0">
              <a:effectLst>
                <a:outerShdw blurRad="38100" dist="38100" dir="2700000" algn="tl">
                  <a:srgbClr val="000000">
                    <a:alpha val="43137"/>
                  </a:srgbClr>
                </a:outerShdw>
              </a:effectLst>
            </a:endParaRPr>
          </a:p>
        </p:txBody>
      </p:sp>
      <p:sp>
        <p:nvSpPr>
          <p:cNvPr id="3" name="Platshållare för text 2"/>
          <p:cNvSpPr>
            <a:spLocks noGrp="1"/>
          </p:cNvSpPr>
          <p:nvPr>
            <p:ph type="body" idx="1"/>
          </p:nvPr>
        </p:nvSpPr>
        <p:spPr>
          <a:xfrm>
            <a:off x="609599" y="2402860"/>
            <a:ext cx="5386917" cy="639762"/>
          </a:xfrm>
        </p:spPr>
        <p:txBody>
          <a:bodyPr/>
          <a:lstStyle/>
          <a:p>
            <a:r>
              <a:rPr lang="sv-SE" dirty="0"/>
              <a:t>1. Kunskap av värde för ekonomin i vidaste mening, inklusive produktivitet, konkurrenskraft, profit och produktiv sysselsättning.</a:t>
            </a:r>
          </a:p>
        </p:txBody>
      </p:sp>
      <p:sp>
        <p:nvSpPr>
          <p:cNvPr id="4" name="Platshållare för innehåll 3"/>
          <p:cNvSpPr>
            <a:spLocks noGrp="1"/>
          </p:cNvSpPr>
          <p:nvPr>
            <p:ph sz="half" idx="2"/>
          </p:nvPr>
        </p:nvSpPr>
        <p:spPr>
          <a:xfrm>
            <a:off x="609600" y="3182581"/>
            <a:ext cx="5386917" cy="1921264"/>
          </a:xfrm>
        </p:spPr>
        <p:txBody>
          <a:bodyPr/>
          <a:lstStyle/>
          <a:p>
            <a:pPr marL="0" indent="0">
              <a:buNone/>
            </a:pPr>
            <a:r>
              <a:rPr lang="sv-SE" b="1" dirty="0"/>
              <a:t>2. Kunskap av värde för det politiska systemet, för demokratin. För en levande demokratisk kultur krävs insiktsfulla och fördomsfria medborgare som är insatta i olika politiska frågor. </a:t>
            </a:r>
          </a:p>
        </p:txBody>
      </p:sp>
      <p:sp>
        <p:nvSpPr>
          <p:cNvPr id="5" name="Platshållare för text 4"/>
          <p:cNvSpPr>
            <a:spLocks noGrp="1"/>
          </p:cNvSpPr>
          <p:nvPr>
            <p:ph type="body" sz="quarter" idx="3"/>
          </p:nvPr>
        </p:nvSpPr>
        <p:spPr>
          <a:xfrm>
            <a:off x="6193368" y="2082979"/>
            <a:ext cx="5389033" cy="639762"/>
          </a:xfrm>
        </p:spPr>
        <p:txBody>
          <a:bodyPr/>
          <a:lstStyle/>
          <a:p>
            <a:r>
              <a:rPr lang="sv-SE" dirty="0"/>
              <a:t>3. Kunskap av värde för den enskilde. Sammanhangsskapande kunskaper som gör livet rikare. </a:t>
            </a:r>
          </a:p>
        </p:txBody>
      </p:sp>
      <p:sp>
        <p:nvSpPr>
          <p:cNvPr id="7" name="textruta 6"/>
          <p:cNvSpPr txBox="1"/>
          <p:nvPr/>
        </p:nvSpPr>
        <p:spPr>
          <a:xfrm>
            <a:off x="9006054" y="3042622"/>
            <a:ext cx="2576346" cy="369332"/>
          </a:xfrm>
          <a:prstGeom prst="rect">
            <a:avLst/>
          </a:prstGeom>
          <a:noFill/>
        </p:spPr>
        <p:txBody>
          <a:bodyPr wrap="none" rtlCol="0">
            <a:spAutoFit/>
          </a:bodyPr>
          <a:lstStyle/>
          <a:p>
            <a:r>
              <a:rPr lang="sv-SE" dirty="0"/>
              <a:t>(Ekman &amp; Pilo 2012 s. 12)</a:t>
            </a:r>
          </a:p>
        </p:txBody>
      </p:sp>
      <p:pic>
        <p:nvPicPr>
          <p:cNvPr id="9" name="Bildobjekt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810" y="3731835"/>
            <a:ext cx="3914488" cy="2608639"/>
          </a:xfrm>
          <a:prstGeom prst="rect">
            <a:avLst/>
          </a:prstGeom>
        </p:spPr>
      </p:pic>
    </p:spTree>
    <p:extLst>
      <p:ext uri="{BB962C8B-B14F-4D97-AF65-F5344CB8AC3E}">
        <p14:creationId xmlns:p14="http://schemas.microsoft.com/office/powerpoint/2010/main" val="3337311455"/>
      </p:ext>
    </p:extLst>
  </p:cSld>
  <p:clrMapOvr>
    <a:masterClrMapping/>
  </p:clrMapOvr>
</p:sld>
</file>

<file path=ppt/theme/theme1.xml><?xml version="1.0" encoding="utf-8"?>
<a:theme xmlns:a="http://schemas.openxmlformats.org/drawingml/2006/main" name="Office-tema">
  <a:themeElements>
    <a:clrScheme name="LIU Färger 3">
      <a:dk1>
        <a:sysClr val="windowText" lastClr="000000"/>
      </a:dk1>
      <a:lt1>
        <a:sysClr val="window" lastClr="FFFFFF"/>
      </a:lt1>
      <a:dk2>
        <a:srgbClr val="646464"/>
      </a:dk2>
      <a:lt2>
        <a:srgbClr val="C8C8C8"/>
      </a:lt2>
      <a:accent1>
        <a:srgbClr val="1BC8A6"/>
      </a:accent1>
      <a:accent2>
        <a:srgbClr val="43D9C0"/>
      </a:accent2>
      <a:accent3>
        <a:srgbClr val="70E4D2"/>
      </a:accent3>
      <a:accent4>
        <a:srgbClr val="A5F0E4"/>
      </a:accent4>
      <a:accent5>
        <a:srgbClr val="C3F3EC"/>
      </a:accent5>
      <a:accent6>
        <a:srgbClr val="1EBCC8"/>
      </a:accent6>
      <a:hlink>
        <a:srgbClr val="14A3E1"/>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B9E7"/>
        </a:solidFill>
        <a:ln>
          <a:noFill/>
        </a:ln>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a:latin typeface="Georgia"/>
            <a:cs typeface="Georgia"/>
          </a:defRPr>
        </a:defPPr>
      </a:lstStyle>
    </a:txDef>
  </a:objectDefaults>
  <a:extraClrSchemeLst/>
  <a:extLst>
    <a:ext uri="{05A4C25C-085E-4340-85A3-A5531E510DB2}">
      <thm15:themeFamily xmlns:thm15="http://schemas.microsoft.com/office/thememl/2012/main" name="ppt_presentation-widescreen" id="{C61B845B-2A32-BC4B-9541-6BD4CB03A5F1}" vid="{457528FD-D4E8-534B-B496-073D2540B32E}"/>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72110FDA1800F46BD9A60D05B917BD2" ma:contentTypeVersion="4" ma:contentTypeDescription="Skapa ett nytt dokument." ma:contentTypeScope="" ma:versionID="7a2dd1694382b8bd13c861691830560e">
  <xsd:schema xmlns:xsd="http://www.w3.org/2001/XMLSchema" xmlns:xs="http://www.w3.org/2001/XMLSchema" xmlns:p="http://schemas.microsoft.com/office/2006/metadata/properties" xmlns:ns2="cbd9a28e-856a-40cc-a9d8-3625300e88c0" xmlns:ns3="06abf8e7-e8fd-47ec-aec9-b5aef4c104a1" targetNamespace="http://schemas.microsoft.com/office/2006/metadata/properties" ma:root="true" ma:fieldsID="a5b75c7ebb42ca057d101a4f7096e060" ns2:_="" ns3:_="">
    <xsd:import namespace="cbd9a28e-856a-40cc-a9d8-3625300e88c0"/>
    <xsd:import namespace="06abf8e7-e8fd-47ec-aec9-b5aef4c104a1"/>
    <xsd:element name="properties">
      <xsd:complexType>
        <xsd:sequence>
          <xsd:element name="documentManagement">
            <xsd:complexType>
              <xsd:all>
                <xsd:element ref="ns2:_lisam_Description" minOccurs="0"/>
                <xsd:element ref="ns3:_lisam_PublishedVersion"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d9a28e-856a-40cc-a9d8-3625300e88c0" elementFormDefault="qualified">
    <xsd:import namespace="http://schemas.microsoft.com/office/2006/documentManagement/types"/>
    <xsd:import namespace="http://schemas.microsoft.com/office/infopath/2007/PartnerControls"/>
    <xsd:element name="_lisam_Description" ma:index="8" nillable="true" ma:displayName="Beskrivning" ma:internalName="_lisam_Description">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abf8e7-e8fd-47ec-aec9-b5aef4c104a1" elementFormDefault="qualified">
    <xsd:import namespace="http://schemas.microsoft.com/office/2006/documentManagement/types"/>
    <xsd:import namespace="http://schemas.microsoft.com/office/infopath/2007/PartnerControls"/>
    <xsd:element name="_lisam_PublishedVersion" ma:index="9" nillable="true" ma:displayName="Published Version" ma:internalName="_lisam_PublishedVersion">
      <xsd:simpleType>
        <xsd:restriction base="dms:Text"/>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lisam_PublishedVersion xmlns="06abf8e7-e8fd-47ec-aec9-b5aef4c104a1" xsi:nil="true"/>
    <_lisam_Description xmlns="cbd9a28e-856a-40cc-a9d8-3625300e88c0" xsi:nil="true"/>
  </documentManagement>
</p:properties>
</file>

<file path=customXml/itemProps1.xml><?xml version="1.0" encoding="utf-8"?>
<ds:datastoreItem xmlns:ds="http://schemas.openxmlformats.org/officeDocument/2006/customXml" ds:itemID="{F03AEA35-0893-4388-A8E6-30D5F00CBAD3}"/>
</file>

<file path=customXml/itemProps2.xml><?xml version="1.0" encoding="utf-8"?>
<ds:datastoreItem xmlns:ds="http://schemas.openxmlformats.org/officeDocument/2006/customXml" ds:itemID="{B9D4FCA2-4E2B-463A-92F7-629206F5F593}"/>
</file>

<file path=customXml/itemProps3.xml><?xml version="1.0" encoding="utf-8"?>
<ds:datastoreItem xmlns:ds="http://schemas.openxmlformats.org/officeDocument/2006/customXml" ds:itemID="{AC8C607A-66F7-423A-AC17-5714CCC3370E}"/>
</file>

<file path=docProps/app.xml><?xml version="1.0" encoding="utf-8"?>
<Properties xmlns="http://schemas.openxmlformats.org/officeDocument/2006/extended-properties" xmlns:vt="http://schemas.openxmlformats.org/officeDocument/2006/docPropsVTypes">
  <Template>ppt_presentation-widescreen</Template>
  <TotalTime>1393</TotalTime>
  <Words>1998</Words>
  <Application>Microsoft Office PowerPoint</Application>
  <PresentationFormat>Bredbild</PresentationFormat>
  <Paragraphs>392</Paragraphs>
  <Slides>37</Slides>
  <Notes>5</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37</vt:i4>
      </vt:variant>
    </vt:vector>
  </HeadingPairs>
  <TitlesOfParts>
    <vt:vector size="43" baseType="lpstr">
      <vt:lpstr>Arial</vt:lpstr>
      <vt:lpstr>Calibri</vt:lpstr>
      <vt:lpstr>Cambria</vt:lpstr>
      <vt:lpstr>Georgia</vt:lpstr>
      <vt:lpstr>Segoe Script</vt:lpstr>
      <vt:lpstr>Office-tema</vt:lpstr>
      <vt:lpstr>   Varmt välkommen till kursen  ”Skolans samhällsuppdrag och organisation”, 9KP202, 9VA202, 7,5 hp   </vt:lpstr>
      <vt:lpstr>PowerPoint-presentation</vt:lpstr>
      <vt:lpstr>Introduktion</vt:lpstr>
      <vt:lpstr>Vår pedagogiska idé</vt:lpstr>
      <vt:lpstr>Utgångspunkt för lärandeprocessen i denna kurs….</vt:lpstr>
      <vt:lpstr>Styrningen av skolan</vt:lpstr>
      <vt:lpstr>Att styra skolan – en kamp mellan olika värderingar och intressen</vt:lpstr>
      <vt:lpstr>Styrdokumentens innehåll speglar samhällsandan</vt:lpstr>
      <vt:lpstr>Olika sätt att se på mål och syfte med utbildning</vt:lpstr>
      <vt:lpstr>Skolans styrdokument  Skollagen  Skolformsförordningarna  Läroplanerna  Ämnes- och kursplanerna  Arbetsmiljölagen (Erdis 2011, s. 12)     </vt:lpstr>
      <vt:lpstr>Kursens innehåll, mål och organisering (hämtat från kursplan) Mål Efter avslutad kurs skall den studerande kunna… -beskriva och diskutera det svenska skolsystemets utveckling i förhållande till skolans samhällsuppdrag -beskriva skolsystemets organisation och styrning, allmänt och i det egna ämnet -kritiskt granska skolans styrdokument avseende värdegrund, mänskliga rättigheter, demokratiska värderingar och hållbar utveckling samt relatera till lärares etiska yrkesprinciper -tillämpa läroplans- och ramfaktorteori  -tillämpa kvalitativ textanalys  -uttrycka sig skriftligt på ett förståeligt sätt        </vt:lpstr>
      <vt:lpstr>Kursens innehåll, mål och organisering Organisering Campusdagar, 6 stycken  Föreläsningar  Seminarier   Muntliga kursuppgifter  Skriftliga kursuppgifter  Lärplattformen Lisam        </vt:lpstr>
      <vt:lpstr>Kursöversikt</vt:lpstr>
      <vt:lpstr>Schema C1 22/1</vt:lpstr>
      <vt:lpstr>Schema C2 23/1</vt:lpstr>
      <vt:lpstr>Teman - kurslitteratur</vt:lpstr>
      <vt:lpstr>Teman - kurslitteratur</vt:lpstr>
      <vt:lpstr>Tema 2:  -beskriva skolsystemets organisation och styrning, allmänt och i det egna ämnet -tillämpa läroplans- och ramfaktorteori  </vt:lpstr>
      <vt:lpstr>Tema 2:  -beskriva skolsystemets organisation och styrning, allmänt och i det egna ämnet -tillämpa läroplans- och ramfaktorteori  </vt:lpstr>
      <vt:lpstr>Tema 3: - kritiskt granska skolans styrdokument avseende värdegrund, mänskliga rättigheter, demokratiska värderingar och hållbar utveckling samt relatera till lärares etiska yrkesprinciper -tillämpa läroplans- och ramfaktorteori  -tillämpa kvalitativ textanalys    </vt:lpstr>
      <vt:lpstr>Kursuppgifter</vt:lpstr>
      <vt:lpstr>Examination</vt:lpstr>
      <vt:lpstr>Hemtentamen (STN3)</vt:lpstr>
      <vt:lpstr>Hemtentamen</vt:lpstr>
      <vt:lpstr>Bedömning</vt:lpstr>
      <vt:lpstr>Bedömningskriterier för examinationsuppgiften</vt:lpstr>
      <vt:lpstr>Bedömningskriterier för examinationsuppgiften</vt:lpstr>
      <vt:lpstr>Bedömningskriterier för examinationsuppgiften</vt:lpstr>
      <vt:lpstr>PowerPoint-presentation</vt:lpstr>
      <vt:lpstr>Bedömningskriterier för examinationsuppgiften</vt:lpstr>
      <vt:lpstr>Ämnesdidaktisk uppgift (MRE1)</vt:lpstr>
      <vt:lpstr>Obligatoriskt moment: Seminarium juridik (OBL2)</vt:lpstr>
      <vt:lpstr>Utvärdering</vt:lpstr>
      <vt:lpstr>Lärplattformen Lisam:</vt:lpstr>
      <vt:lpstr>Lärplattformen Lisam:</vt:lpstr>
      <vt:lpstr>Lärplattformen Lisam:</vt:lpstr>
      <vt:lpstr>PowerPoint-presentation</vt:lpstr>
    </vt:vector>
  </TitlesOfParts>
  <Company>Linköpings universitet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Maria Terning</dc:creator>
  <cp:lastModifiedBy>Maria Terning</cp:lastModifiedBy>
  <cp:revision>250</cp:revision>
  <cp:lastPrinted>2016-08-23T14:10:34Z</cp:lastPrinted>
  <dcterms:created xsi:type="dcterms:W3CDTF">2015-08-06T09:14:44Z</dcterms:created>
  <dcterms:modified xsi:type="dcterms:W3CDTF">2019-01-22T07:59:43Z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0x010100472110FDA1800F46BD9A60D05B917BD2</vt:lpwstr>
  </property>
</Properties>
</file>